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8" r:id="rId3"/>
    <p:sldId id="283" r:id="rId4"/>
    <p:sldId id="282" r:id="rId5"/>
    <p:sldId id="281" r:id="rId6"/>
    <p:sldId id="292" r:id="rId7"/>
    <p:sldId id="268" r:id="rId8"/>
    <p:sldId id="266" r:id="rId9"/>
    <p:sldId id="270" r:id="rId10"/>
    <p:sldId id="291" r:id="rId11"/>
    <p:sldId id="271" r:id="rId12"/>
    <p:sldId id="272" r:id="rId13"/>
    <p:sldId id="285" r:id="rId14"/>
    <p:sldId id="287" r:id="rId15"/>
    <p:sldId id="273" r:id="rId16"/>
    <p:sldId id="274" r:id="rId17"/>
    <p:sldId id="275" r:id="rId18"/>
    <p:sldId id="290" r:id="rId19"/>
    <p:sldId id="277" r:id="rId20"/>
    <p:sldId id="27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E97"/>
    <a:srgbClr val="ABC5D5"/>
    <a:srgbClr val="E5413E"/>
    <a:srgbClr val="0B8B6F"/>
    <a:srgbClr val="85C5B7"/>
    <a:srgbClr val="CFDEE7"/>
    <a:srgbClr val="F6B34A"/>
    <a:srgbClr val="FAD9A4"/>
    <a:srgbClr val="F2A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0" autoAdjust="0"/>
    <p:restoredTop sz="94660"/>
  </p:normalViewPr>
  <p:slideViewPr>
    <p:cSldViewPr snapToGrid="0">
      <p:cViewPr varScale="1">
        <p:scale>
          <a:sx n="76" d="100"/>
          <a:sy n="76" d="100"/>
        </p:scale>
        <p:origin x="8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B6783-49C4-4382-B125-E881D48818A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63C3E79-BCC9-4FAF-8F5E-0C717173D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D58A407-0A15-4052-A740-192A14BB06BA}"/>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5" name="Fußzeilenplatzhalter 4">
            <a:extLst>
              <a:ext uri="{FF2B5EF4-FFF2-40B4-BE49-F238E27FC236}">
                <a16:creationId xmlns:a16="http://schemas.microsoft.com/office/drawing/2014/main" id="{78CE36EF-037B-4A35-90AD-62D79C3CB03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360324-139C-4BDA-91C5-8F9168C45C14}"/>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9829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A93C5-7D75-413A-A0F6-CB1302F0A7E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C5818B5-D70F-498B-A3A3-C24AEA3C4A1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9AE8AB-25ED-48B4-BF18-85286C2132D3}"/>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5" name="Fußzeilenplatzhalter 4">
            <a:extLst>
              <a:ext uri="{FF2B5EF4-FFF2-40B4-BE49-F238E27FC236}">
                <a16:creationId xmlns:a16="http://schemas.microsoft.com/office/drawing/2014/main" id="{E85C44B6-376E-4CD2-8DD9-9CF43E9F6E4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A6153E-5AEC-486E-9C98-BE635F0F9B7B}"/>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374784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F83643D-1858-4F58-A9FA-4D14837EDFD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A890487-9281-4102-A07A-B06C06614C8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0BDD2B-1B68-4B90-84A3-441CE851A03F}"/>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5" name="Fußzeilenplatzhalter 4">
            <a:extLst>
              <a:ext uri="{FF2B5EF4-FFF2-40B4-BE49-F238E27FC236}">
                <a16:creationId xmlns:a16="http://schemas.microsoft.com/office/drawing/2014/main" id="{9AA4A83C-4409-49C8-8CB5-58EE38523D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BEC29C-4DB0-43C1-BB54-8C91EB11CCE1}"/>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382218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0852A-1B69-4037-BA63-5911BCB876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D40CB5-93B5-46C9-8DFB-022BFBD723A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3BDC46-5588-405B-977D-F70CB43B8983}"/>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5" name="Fußzeilenplatzhalter 4">
            <a:extLst>
              <a:ext uri="{FF2B5EF4-FFF2-40B4-BE49-F238E27FC236}">
                <a16:creationId xmlns:a16="http://schemas.microsoft.com/office/drawing/2014/main" id="{53BC33BE-0B35-4392-8B2F-ED1B5ED651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2B0CCB-574F-48F9-A875-BCC98B7D7A5A}"/>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187472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0E3AE-11EE-4CA8-98A5-52D62AEEBD1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6F59A15-B5D0-4A28-82D9-0679CC8D6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BB88B6D-9176-4D05-ABF0-24013212F86D}"/>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5" name="Fußzeilenplatzhalter 4">
            <a:extLst>
              <a:ext uri="{FF2B5EF4-FFF2-40B4-BE49-F238E27FC236}">
                <a16:creationId xmlns:a16="http://schemas.microsoft.com/office/drawing/2014/main" id="{DF1883C9-9FA7-4320-A70D-172670542A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21B35B-710D-4FB7-9327-D8734D8DCF2D}"/>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153559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7FFEF-DD44-48D9-8344-5148504F00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6238170-F77D-4C49-A686-0EE7E0807BA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CA8E174-BC70-46CA-B44E-B1DD22FF95E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5CAB0AB-D1F5-48A1-BD6E-215A5B0AD1AF}"/>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6" name="Fußzeilenplatzhalter 5">
            <a:extLst>
              <a:ext uri="{FF2B5EF4-FFF2-40B4-BE49-F238E27FC236}">
                <a16:creationId xmlns:a16="http://schemas.microsoft.com/office/drawing/2014/main" id="{D0A4CEF7-678B-4AD4-95BF-A0C7787862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9F541C-7735-463D-92E6-9B4AF9FA32C2}"/>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33717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3B50A-C948-4888-80D9-34825966AEC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B0BCE94-575E-41B4-AE68-73D8C80B0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F572E17-A750-4BC2-A75A-4A4ADD7823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B4E76D5-9C09-493D-84DA-C0FC27970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338385-8A22-409C-B75F-ABB5491C60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7092CE1-3DE5-4002-8F1F-1D40FA846868}"/>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8" name="Fußzeilenplatzhalter 7">
            <a:extLst>
              <a:ext uri="{FF2B5EF4-FFF2-40B4-BE49-F238E27FC236}">
                <a16:creationId xmlns:a16="http://schemas.microsoft.com/office/drawing/2014/main" id="{092C1E9F-EEDC-4ADC-9D4C-C19A85443EC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C0A25A6-AE73-41D9-B525-1D290C31F9CA}"/>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264732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BEB40-6965-498F-8A9D-66FAE43C147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B0DC88C-1981-41D5-A60D-64B79A7DC46F}"/>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4" name="Fußzeilenplatzhalter 3">
            <a:extLst>
              <a:ext uri="{FF2B5EF4-FFF2-40B4-BE49-F238E27FC236}">
                <a16:creationId xmlns:a16="http://schemas.microsoft.com/office/drawing/2014/main" id="{374181A1-DFBD-49F7-B666-0B902100A6F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F6D253F-F05A-4CF5-925D-E87C7025ACD0}"/>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154727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C2C5393-0391-46C4-BEBC-6496D756B16F}"/>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3" name="Fußzeilenplatzhalter 2">
            <a:extLst>
              <a:ext uri="{FF2B5EF4-FFF2-40B4-BE49-F238E27FC236}">
                <a16:creationId xmlns:a16="http://schemas.microsoft.com/office/drawing/2014/main" id="{C9CD2F2E-7E97-411C-BAA2-39C4D826C1A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A598563-6778-4821-A298-091D37CFB8F3}"/>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244554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C0F18-B9EA-4FFE-9A88-E57B8C0D99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6CF97B6-E827-401C-9F64-FD22AFADF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F141C8A-68C5-4A66-9042-D2C74B6A0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2C8A26D-2D11-4A45-A3A5-15003376D3B1}"/>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6" name="Fußzeilenplatzhalter 5">
            <a:extLst>
              <a:ext uri="{FF2B5EF4-FFF2-40B4-BE49-F238E27FC236}">
                <a16:creationId xmlns:a16="http://schemas.microsoft.com/office/drawing/2014/main" id="{D30283C9-6670-4DA8-8643-B99B7BD1124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3649F43-5062-4E65-B8CE-41D5D7199ED5}"/>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371420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54431-E459-42E5-8CE2-27027A3B7F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5A10A4B-BE31-41E8-9B77-AB85E7E4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1E42C0D-E06B-4BE0-B22E-AB5FDD9F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92666F-606F-4A03-9778-E37A2F80B234}"/>
              </a:ext>
            </a:extLst>
          </p:cNvPr>
          <p:cNvSpPr>
            <a:spLocks noGrp="1"/>
          </p:cNvSpPr>
          <p:nvPr>
            <p:ph type="dt" sz="half" idx="10"/>
          </p:nvPr>
        </p:nvSpPr>
        <p:spPr/>
        <p:txBody>
          <a:bodyPr/>
          <a:lstStyle/>
          <a:p>
            <a:fld id="{1BB802EA-A5E7-45DF-8448-E70DD5E5D504}" type="datetimeFigureOut">
              <a:rPr lang="de-DE" smtClean="0"/>
              <a:pPr/>
              <a:t>20.01.2023</a:t>
            </a:fld>
            <a:endParaRPr lang="de-DE"/>
          </a:p>
        </p:txBody>
      </p:sp>
      <p:sp>
        <p:nvSpPr>
          <p:cNvPr id="6" name="Fußzeilenplatzhalter 5">
            <a:extLst>
              <a:ext uri="{FF2B5EF4-FFF2-40B4-BE49-F238E27FC236}">
                <a16:creationId xmlns:a16="http://schemas.microsoft.com/office/drawing/2014/main" id="{0450233A-B5AB-4425-8D77-417418FD440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ECF9DF-E448-4A33-ABBB-1A351796FDBF}"/>
              </a:ext>
            </a:extLst>
          </p:cNvPr>
          <p:cNvSpPr>
            <a:spLocks noGrp="1"/>
          </p:cNvSpPr>
          <p:nvPr>
            <p:ph type="sldNum" sz="quarter" idx="12"/>
          </p:nvPr>
        </p:nvSpPr>
        <p:spPr/>
        <p:txBody>
          <a:bodyPr/>
          <a:lstStyle/>
          <a:p>
            <a:fld id="{19D71B65-9EAE-40CF-ABA7-25BDFDF9FA2D}" type="slidenum">
              <a:rPr lang="de-DE" smtClean="0"/>
              <a:pPr/>
              <a:t>‹Nr.›</a:t>
            </a:fld>
            <a:endParaRPr lang="de-DE"/>
          </a:p>
        </p:txBody>
      </p:sp>
    </p:spTree>
    <p:extLst>
      <p:ext uri="{BB962C8B-B14F-4D97-AF65-F5344CB8AC3E}">
        <p14:creationId xmlns:p14="http://schemas.microsoft.com/office/powerpoint/2010/main" val="34706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413EA94-672E-4115-B492-C80AFFA3D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5B66705-0575-4926-BDB7-FDCC6B680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8AE458-A4A3-49AB-BDE6-ED706B126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802EA-A5E7-45DF-8448-E70DD5E5D504}" type="datetimeFigureOut">
              <a:rPr lang="de-DE" smtClean="0"/>
              <a:pPr/>
              <a:t>20.01.2023</a:t>
            </a:fld>
            <a:endParaRPr lang="de-DE"/>
          </a:p>
        </p:txBody>
      </p:sp>
      <p:sp>
        <p:nvSpPr>
          <p:cNvPr id="5" name="Fußzeilenplatzhalter 4">
            <a:extLst>
              <a:ext uri="{FF2B5EF4-FFF2-40B4-BE49-F238E27FC236}">
                <a16:creationId xmlns:a16="http://schemas.microsoft.com/office/drawing/2014/main" id="{5D37E168-74F4-437C-92EC-8685C7C8C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87B17DB-C2FE-470F-ADF4-DF8FE17AF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1B65-9EAE-40CF-ABA7-25BDFDF9FA2D}" type="slidenum">
              <a:rPr lang="de-DE" smtClean="0"/>
              <a:pPr/>
              <a:t>‹Nr.›</a:t>
            </a:fld>
            <a:endParaRPr lang="de-DE"/>
          </a:p>
        </p:txBody>
      </p:sp>
    </p:spTree>
    <p:extLst>
      <p:ext uri="{BB962C8B-B14F-4D97-AF65-F5344CB8AC3E}">
        <p14:creationId xmlns:p14="http://schemas.microsoft.com/office/powerpoint/2010/main" val="233020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6E97"/>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5705AB4-53E8-4B4B-A119-D1326BB764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94" t="60510" r="11504" b="6243"/>
          <a:stretch/>
        </p:blipFill>
        <p:spPr>
          <a:xfrm>
            <a:off x="5056746" y="2577394"/>
            <a:ext cx="7363846" cy="4666201"/>
          </a:xfrm>
          <a:prstGeom prst="rect">
            <a:avLst/>
          </a:prstGeom>
        </p:spPr>
      </p:pic>
      <p:sp>
        <p:nvSpPr>
          <p:cNvPr id="4" name="Textfeld 3">
            <a:extLst>
              <a:ext uri="{FF2B5EF4-FFF2-40B4-BE49-F238E27FC236}">
                <a16:creationId xmlns:a16="http://schemas.microsoft.com/office/drawing/2014/main" id="{AEC9FEF8-5A32-4FD8-862F-1ED6D4FDAE7B}"/>
              </a:ext>
            </a:extLst>
          </p:cNvPr>
          <p:cNvSpPr txBox="1"/>
          <p:nvPr/>
        </p:nvSpPr>
        <p:spPr>
          <a:xfrm>
            <a:off x="705079" y="517793"/>
            <a:ext cx="10576193" cy="2554545"/>
          </a:xfrm>
          <a:prstGeom prst="rect">
            <a:avLst/>
          </a:prstGeom>
          <a:noFill/>
        </p:spPr>
        <p:txBody>
          <a:bodyPr wrap="square" rtlCol="0">
            <a:spAutoFit/>
          </a:bodyPr>
          <a:lstStyle/>
          <a:p>
            <a:r>
              <a:rPr lang="de-DE" sz="8000" b="1" dirty="0">
                <a:solidFill>
                  <a:schemeClr val="bg1"/>
                </a:solidFill>
                <a:latin typeface="Raleway" panose="020B0003030101060003" pitchFamily="34" charset="0"/>
              </a:rPr>
              <a:t>Informationen zum Angebot am MSG</a:t>
            </a:r>
          </a:p>
        </p:txBody>
      </p:sp>
      <p:pic>
        <p:nvPicPr>
          <p:cNvPr id="5" name="Grafik 4">
            <a:extLst>
              <a:ext uri="{FF2B5EF4-FFF2-40B4-BE49-F238E27FC236}">
                <a16:creationId xmlns:a16="http://schemas.microsoft.com/office/drawing/2014/main" id="{1C59B077-B388-4173-82C3-BFD340ECC7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087" b="29295"/>
          <a:stretch/>
        </p:blipFill>
        <p:spPr>
          <a:xfrm>
            <a:off x="705079" y="4757957"/>
            <a:ext cx="3637806" cy="1477591"/>
          </a:xfrm>
          <a:prstGeom prst="rect">
            <a:avLst/>
          </a:prstGeom>
        </p:spPr>
      </p:pic>
    </p:spTree>
    <p:extLst>
      <p:ext uri="{BB962C8B-B14F-4D97-AF65-F5344CB8AC3E}">
        <p14:creationId xmlns:p14="http://schemas.microsoft.com/office/powerpoint/2010/main" val="87271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35563F95-977B-47E8-89E1-88988E6DABF9}"/>
              </a:ext>
            </a:extLst>
          </p:cNvPr>
          <p:cNvSpPr>
            <a:spLocks noChangeAspect="1"/>
          </p:cNvSpPr>
          <p:nvPr/>
        </p:nvSpPr>
        <p:spPr>
          <a:xfrm>
            <a:off x="187287" y="1288732"/>
            <a:ext cx="4410113" cy="4019867"/>
          </a:xfrm>
          <a:prstGeom prst="ellipse">
            <a:avLst/>
          </a:prstGeom>
          <a:solidFill>
            <a:srgbClr val="F2A09E"/>
          </a:solidFill>
          <a:ln w="28575">
            <a:solidFill>
              <a:srgbClr val="E54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Musik</a:t>
            </a:r>
          </a:p>
          <a:p>
            <a:pPr algn="ctr"/>
            <a:r>
              <a:rPr lang="de-DE" sz="2200" dirty="0">
                <a:solidFill>
                  <a:schemeClr val="tx1"/>
                </a:solidFill>
              </a:rPr>
              <a:t>Schulorchester</a:t>
            </a:r>
          </a:p>
          <a:p>
            <a:pPr algn="ctr"/>
            <a:r>
              <a:rPr lang="de-DE" sz="2200" dirty="0">
                <a:solidFill>
                  <a:schemeClr val="tx1"/>
                </a:solidFill>
              </a:rPr>
              <a:t>Kammerorchester</a:t>
            </a:r>
          </a:p>
          <a:p>
            <a:pPr algn="ctr"/>
            <a:r>
              <a:rPr lang="de-DE" sz="2200" dirty="0">
                <a:solidFill>
                  <a:schemeClr val="tx1"/>
                </a:solidFill>
              </a:rPr>
              <a:t>Bigband</a:t>
            </a:r>
          </a:p>
          <a:p>
            <a:pPr algn="ctr"/>
            <a:r>
              <a:rPr lang="de-DE" sz="2200" dirty="0">
                <a:solidFill>
                  <a:schemeClr val="tx1"/>
                </a:solidFill>
              </a:rPr>
              <a:t>Concert Band</a:t>
            </a:r>
          </a:p>
          <a:p>
            <a:pPr algn="ctr"/>
            <a:r>
              <a:rPr lang="de-DE" sz="2200" dirty="0" err="1">
                <a:solidFill>
                  <a:schemeClr val="tx1"/>
                </a:solidFill>
              </a:rPr>
              <a:t>Jazzchor</a:t>
            </a:r>
            <a:endParaRPr lang="de-DE" sz="2200" dirty="0">
              <a:solidFill>
                <a:schemeClr val="tx1"/>
              </a:solidFill>
            </a:endParaRPr>
          </a:p>
          <a:p>
            <a:pPr algn="ctr"/>
            <a:r>
              <a:rPr lang="de-DE" sz="2200" dirty="0">
                <a:solidFill>
                  <a:schemeClr val="tx1"/>
                </a:solidFill>
              </a:rPr>
              <a:t>Kammerchor</a:t>
            </a:r>
          </a:p>
          <a:p>
            <a:pPr algn="ctr"/>
            <a:r>
              <a:rPr lang="de-DE" sz="2200" dirty="0">
                <a:solidFill>
                  <a:schemeClr val="tx1"/>
                </a:solidFill>
              </a:rPr>
              <a:t>Unterstufenchor Kl. 5/6</a:t>
            </a:r>
          </a:p>
          <a:p>
            <a:pPr algn="ctr"/>
            <a:r>
              <a:rPr lang="de-DE" sz="2200" dirty="0">
                <a:solidFill>
                  <a:schemeClr val="tx1"/>
                </a:solidFill>
              </a:rPr>
              <a:t>Mittelstufenchor Kl. 7/8</a:t>
            </a:r>
          </a:p>
          <a:p>
            <a:pPr algn="ctr"/>
            <a:r>
              <a:rPr lang="de-DE" sz="2200" dirty="0">
                <a:solidFill>
                  <a:schemeClr val="tx1"/>
                </a:solidFill>
              </a:rPr>
              <a:t>Oberstufenchor Kl. 9-12</a:t>
            </a:r>
          </a:p>
          <a:p>
            <a:pPr algn="ctr"/>
            <a:r>
              <a:rPr lang="de-DE" sz="2200" dirty="0">
                <a:solidFill>
                  <a:schemeClr val="tx1"/>
                </a:solidFill>
              </a:rPr>
              <a:t>Musikmentoren</a:t>
            </a:r>
          </a:p>
        </p:txBody>
      </p:sp>
      <p:sp>
        <p:nvSpPr>
          <p:cNvPr id="6" name="Ellipse 5">
            <a:extLst>
              <a:ext uri="{FF2B5EF4-FFF2-40B4-BE49-F238E27FC236}">
                <a16:creationId xmlns:a16="http://schemas.microsoft.com/office/drawing/2014/main" id="{C748FA8F-8670-4378-8610-2FD3DB73056A}"/>
              </a:ext>
            </a:extLst>
          </p:cNvPr>
          <p:cNvSpPr>
            <a:spLocks noChangeAspect="1"/>
          </p:cNvSpPr>
          <p:nvPr/>
        </p:nvSpPr>
        <p:spPr>
          <a:xfrm>
            <a:off x="4851400" y="1210321"/>
            <a:ext cx="2795106" cy="2700000"/>
          </a:xfrm>
          <a:prstGeom prst="ellipse">
            <a:avLst/>
          </a:prstGeom>
          <a:solidFill>
            <a:srgbClr val="FAD9A4"/>
          </a:solidFill>
          <a:ln w="28575">
            <a:solidFill>
              <a:srgbClr val="F6B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Theater, Sprache, Kunst</a:t>
            </a:r>
          </a:p>
          <a:p>
            <a:pPr algn="ctr"/>
            <a:r>
              <a:rPr lang="de-DE" sz="2200" dirty="0">
                <a:solidFill>
                  <a:schemeClr val="tx1"/>
                </a:solidFill>
              </a:rPr>
              <a:t>Theater</a:t>
            </a:r>
          </a:p>
          <a:p>
            <a:pPr algn="ctr"/>
            <a:r>
              <a:rPr lang="de-DE" sz="2200" dirty="0">
                <a:solidFill>
                  <a:schemeClr val="tx1"/>
                </a:solidFill>
              </a:rPr>
              <a:t>Bühnenbild</a:t>
            </a:r>
          </a:p>
          <a:p>
            <a:pPr algn="ctr"/>
            <a:endParaRPr lang="de-DE" sz="2200" dirty="0">
              <a:solidFill>
                <a:schemeClr val="tx1"/>
              </a:solidFill>
            </a:endParaRPr>
          </a:p>
        </p:txBody>
      </p:sp>
      <p:sp>
        <p:nvSpPr>
          <p:cNvPr id="10" name="Ellipse 9">
            <a:extLst>
              <a:ext uri="{FF2B5EF4-FFF2-40B4-BE49-F238E27FC236}">
                <a16:creationId xmlns:a16="http://schemas.microsoft.com/office/drawing/2014/main" id="{D812D6B6-E50C-4582-85E6-0AC7A5C23135}"/>
              </a:ext>
            </a:extLst>
          </p:cNvPr>
          <p:cNvSpPr>
            <a:spLocks noChangeAspect="1"/>
          </p:cNvSpPr>
          <p:nvPr/>
        </p:nvSpPr>
        <p:spPr>
          <a:xfrm>
            <a:off x="3986692" y="3910320"/>
            <a:ext cx="3237193" cy="2929729"/>
          </a:xfrm>
          <a:prstGeom prst="ellipse">
            <a:avLst/>
          </a:prstGeom>
          <a:solidFill>
            <a:srgbClr val="85C5B7"/>
          </a:solidFill>
          <a:ln w="28575">
            <a:solidFill>
              <a:srgbClr val="0B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MINT</a:t>
            </a:r>
          </a:p>
          <a:p>
            <a:pPr algn="ctr"/>
            <a:r>
              <a:rPr lang="de-DE" sz="2200" dirty="0">
                <a:solidFill>
                  <a:schemeClr val="tx1"/>
                </a:solidFill>
              </a:rPr>
              <a:t>Tüfteln </a:t>
            </a:r>
          </a:p>
          <a:p>
            <a:pPr algn="ctr"/>
            <a:r>
              <a:rPr lang="de-DE" sz="2200" dirty="0">
                <a:solidFill>
                  <a:schemeClr val="tx1"/>
                </a:solidFill>
              </a:rPr>
              <a:t>Bühnentechnik</a:t>
            </a:r>
          </a:p>
          <a:p>
            <a:pPr algn="ctr"/>
            <a:r>
              <a:rPr lang="de-DE" sz="2200" dirty="0">
                <a:solidFill>
                  <a:schemeClr val="tx1"/>
                </a:solidFill>
              </a:rPr>
              <a:t>Homepage</a:t>
            </a:r>
          </a:p>
          <a:p>
            <a:pPr algn="ctr"/>
            <a:r>
              <a:rPr lang="de-DE" sz="2200" dirty="0">
                <a:solidFill>
                  <a:schemeClr val="tx1"/>
                </a:solidFill>
              </a:rPr>
              <a:t>Girls‘ Day- Akademie</a:t>
            </a:r>
          </a:p>
        </p:txBody>
      </p:sp>
      <p:sp>
        <p:nvSpPr>
          <p:cNvPr id="13" name="Ellipse 12">
            <a:extLst>
              <a:ext uri="{FF2B5EF4-FFF2-40B4-BE49-F238E27FC236}">
                <a16:creationId xmlns:a16="http://schemas.microsoft.com/office/drawing/2014/main" id="{FB26FF7C-8A4B-4E8F-B309-1EC064A3DA03}"/>
              </a:ext>
            </a:extLst>
          </p:cNvPr>
          <p:cNvSpPr>
            <a:spLocks noChangeAspect="1"/>
          </p:cNvSpPr>
          <p:nvPr/>
        </p:nvSpPr>
        <p:spPr>
          <a:xfrm>
            <a:off x="8089900" y="1068397"/>
            <a:ext cx="3517899" cy="2601904"/>
          </a:xfrm>
          <a:prstGeom prst="ellipse">
            <a:avLst/>
          </a:prstGeom>
          <a:solidFill>
            <a:srgbClr val="F2A09E"/>
          </a:solidFill>
          <a:ln w="28575">
            <a:solidFill>
              <a:srgbClr val="E54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Soziale Förderung</a:t>
            </a:r>
          </a:p>
          <a:p>
            <a:pPr algn="ctr"/>
            <a:r>
              <a:rPr lang="de-DE" sz="2200" dirty="0">
                <a:solidFill>
                  <a:schemeClr val="tx1"/>
                </a:solidFill>
              </a:rPr>
              <a:t>Schulsanitätsdienst</a:t>
            </a:r>
          </a:p>
          <a:p>
            <a:pPr algn="ctr"/>
            <a:r>
              <a:rPr lang="de-DE" sz="2200" dirty="0">
                <a:solidFill>
                  <a:schemeClr val="tx1"/>
                </a:solidFill>
              </a:rPr>
              <a:t>Streitschlichter</a:t>
            </a:r>
          </a:p>
          <a:p>
            <a:pPr algn="ctr"/>
            <a:r>
              <a:rPr lang="de-DE" sz="2200" dirty="0">
                <a:solidFill>
                  <a:schemeClr val="tx1"/>
                </a:solidFill>
              </a:rPr>
              <a:t>Eine Welt</a:t>
            </a:r>
          </a:p>
          <a:p>
            <a:pPr algn="ctr"/>
            <a:r>
              <a:rPr lang="de-DE" sz="2200" dirty="0">
                <a:solidFill>
                  <a:schemeClr val="tx1"/>
                </a:solidFill>
              </a:rPr>
              <a:t>Prävention</a:t>
            </a:r>
          </a:p>
          <a:p>
            <a:pPr algn="ctr"/>
            <a:r>
              <a:rPr lang="de-DE" sz="2200" dirty="0">
                <a:solidFill>
                  <a:schemeClr val="tx1"/>
                </a:solidFill>
              </a:rPr>
              <a:t>Oase</a:t>
            </a:r>
          </a:p>
        </p:txBody>
      </p:sp>
      <p:sp>
        <p:nvSpPr>
          <p:cNvPr id="12" name="Ellipse 11">
            <a:extLst>
              <a:ext uri="{FF2B5EF4-FFF2-40B4-BE49-F238E27FC236}">
                <a16:creationId xmlns:a16="http://schemas.microsoft.com/office/drawing/2014/main" id="{2D083F1D-440D-451D-B3C7-2F8E2374577E}"/>
              </a:ext>
            </a:extLst>
          </p:cNvPr>
          <p:cNvSpPr>
            <a:spLocks noChangeAspect="1"/>
          </p:cNvSpPr>
          <p:nvPr/>
        </p:nvSpPr>
        <p:spPr>
          <a:xfrm>
            <a:off x="7366000" y="3670300"/>
            <a:ext cx="3517899" cy="3081945"/>
          </a:xfrm>
          <a:prstGeom prst="ellipse">
            <a:avLst/>
          </a:prstGeom>
          <a:solidFill>
            <a:srgbClr val="FAD9A4"/>
          </a:solidFill>
          <a:ln w="28575">
            <a:solidFill>
              <a:srgbClr val="F6B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Sport</a:t>
            </a:r>
          </a:p>
          <a:p>
            <a:pPr algn="ctr"/>
            <a:r>
              <a:rPr lang="de-DE" sz="2200" dirty="0">
                <a:solidFill>
                  <a:schemeClr val="tx1"/>
                </a:solidFill>
              </a:rPr>
              <a:t>Fußball</a:t>
            </a:r>
          </a:p>
          <a:p>
            <a:pPr algn="ctr"/>
            <a:r>
              <a:rPr lang="de-DE" sz="2200" dirty="0">
                <a:solidFill>
                  <a:schemeClr val="tx1"/>
                </a:solidFill>
              </a:rPr>
              <a:t>Klettern</a:t>
            </a:r>
          </a:p>
          <a:p>
            <a:pPr algn="ctr"/>
            <a:r>
              <a:rPr lang="de-DE" sz="2200" dirty="0">
                <a:solidFill>
                  <a:schemeClr val="tx1"/>
                </a:solidFill>
              </a:rPr>
              <a:t>Hockey</a:t>
            </a:r>
          </a:p>
          <a:p>
            <a:pPr algn="ctr"/>
            <a:r>
              <a:rPr lang="de-DE" sz="2200" dirty="0">
                <a:solidFill>
                  <a:schemeClr val="tx1"/>
                </a:solidFill>
              </a:rPr>
              <a:t>Tanzen</a:t>
            </a:r>
          </a:p>
          <a:p>
            <a:pPr algn="ctr"/>
            <a:r>
              <a:rPr lang="de-DE" sz="2200" dirty="0">
                <a:solidFill>
                  <a:schemeClr val="tx1"/>
                </a:solidFill>
              </a:rPr>
              <a:t>Volleyball</a:t>
            </a:r>
          </a:p>
          <a:p>
            <a:pPr algn="ctr"/>
            <a:r>
              <a:rPr lang="de-DE" sz="2200" dirty="0">
                <a:solidFill>
                  <a:schemeClr val="tx1"/>
                </a:solidFill>
              </a:rPr>
              <a:t>Multisport</a:t>
            </a:r>
          </a:p>
          <a:p>
            <a:pPr algn="ctr"/>
            <a:endParaRPr lang="de-DE" sz="2200" dirty="0">
              <a:solidFill>
                <a:schemeClr val="tx1"/>
              </a:solidFill>
            </a:endParaRPr>
          </a:p>
        </p:txBody>
      </p:sp>
      <p:sp>
        <p:nvSpPr>
          <p:cNvPr id="4" name="Rechteck 3">
            <a:extLst>
              <a:ext uri="{FF2B5EF4-FFF2-40B4-BE49-F238E27FC236}">
                <a16:creationId xmlns:a16="http://schemas.microsoft.com/office/drawing/2014/main" id="{A1A49291-043D-458A-A3E2-4439A3011222}"/>
              </a:ext>
            </a:extLst>
          </p:cNvPr>
          <p:cNvSpPr/>
          <p:nvPr/>
        </p:nvSpPr>
        <p:spPr>
          <a:xfrm>
            <a:off x="1" y="0"/>
            <a:ext cx="12192000" cy="1068396"/>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Überblick Arbeitsgemeinschaften</a:t>
            </a:r>
          </a:p>
        </p:txBody>
      </p:sp>
    </p:spTree>
    <p:extLst>
      <p:ext uri="{BB962C8B-B14F-4D97-AF65-F5344CB8AC3E}">
        <p14:creationId xmlns:p14="http://schemas.microsoft.com/office/powerpoint/2010/main" val="277540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Welche Entscheidungen sind zu treffen?</a:t>
            </a:r>
          </a:p>
        </p:txBody>
      </p:sp>
      <p:graphicFrame>
        <p:nvGraphicFramePr>
          <p:cNvPr id="5" name="Tabelle 4">
            <a:extLst>
              <a:ext uri="{FF2B5EF4-FFF2-40B4-BE49-F238E27FC236}">
                <a16:creationId xmlns:a16="http://schemas.microsoft.com/office/drawing/2014/main" id="{CD6529B6-5474-46CF-A678-DF60FB502AC6}"/>
              </a:ext>
            </a:extLst>
          </p:cNvPr>
          <p:cNvGraphicFramePr>
            <a:graphicFrameLocks noGrp="1"/>
          </p:cNvGraphicFramePr>
          <p:nvPr>
            <p:extLst>
              <p:ext uri="{D42A27DB-BD31-4B8C-83A1-F6EECF244321}">
                <p14:modId xmlns:p14="http://schemas.microsoft.com/office/powerpoint/2010/main" val="1661274316"/>
              </p:ext>
            </p:extLst>
          </p:nvPr>
        </p:nvGraphicFramePr>
        <p:xfrm>
          <a:off x="1875605" y="2102080"/>
          <a:ext cx="8440789" cy="3810000"/>
        </p:xfrm>
        <a:graphic>
          <a:graphicData uri="http://schemas.openxmlformats.org/drawingml/2006/table">
            <a:tbl>
              <a:tblPr firstRow="1" bandRow="1">
                <a:tableStyleId>{93296810-A885-4BE3-A3E7-6D5BEEA58F35}</a:tableStyleId>
              </a:tblPr>
              <a:tblGrid>
                <a:gridCol w="3725569">
                  <a:extLst>
                    <a:ext uri="{9D8B030D-6E8A-4147-A177-3AD203B41FA5}">
                      <a16:colId xmlns:a16="http://schemas.microsoft.com/office/drawing/2014/main" val="20000"/>
                    </a:ext>
                  </a:extLst>
                </a:gridCol>
                <a:gridCol w="4715220">
                  <a:extLst>
                    <a:ext uri="{9D8B030D-6E8A-4147-A177-3AD203B41FA5}">
                      <a16:colId xmlns:a16="http://schemas.microsoft.com/office/drawing/2014/main" val="20001"/>
                    </a:ext>
                  </a:extLst>
                </a:gridCol>
              </a:tblGrid>
              <a:tr h="370840">
                <a:tc>
                  <a:txBody>
                    <a:bodyPr/>
                    <a:lstStyle/>
                    <a:p>
                      <a:r>
                        <a:rPr lang="de-DE" sz="2200" b="1" dirty="0">
                          <a:solidFill>
                            <a:srgbClr val="CFDEE7"/>
                          </a:solidFill>
                        </a:rPr>
                        <a:t>Angebot</a:t>
                      </a:r>
                    </a:p>
                  </a:txBody>
                  <a:tcPr>
                    <a:solidFill>
                      <a:srgbClr val="2E6E97"/>
                    </a:solidFill>
                  </a:tcPr>
                </a:tc>
                <a:tc>
                  <a:txBody>
                    <a:bodyPr/>
                    <a:lstStyle/>
                    <a:p>
                      <a:r>
                        <a:rPr lang="de-DE" sz="2200" b="1" dirty="0">
                          <a:solidFill>
                            <a:srgbClr val="CFDEE7"/>
                          </a:solidFill>
                        </a:rPr>
                        <a:t>Zeitpunkt der Entscheidung</a:t>
                      </a:r>
                    </a:p>
                  </a:txBody>
                  <a:tcPr>
                    <a:solidFill>
                      <a:srgbClr val="2E6E97"/>
                    </a:solidFill>
                  </a:tcPr>
                </a:tc>
                <a:extLst>
                  <a:ext uri="{0D108BD9-81ED-4DB2-BD59-A6C34878D82A}">
                    <a16:rowId xmlns:a16="http://schemas.microsoft.com/office/drawing/2014/main" val="10000"/>
                  </a:ext>
                </a:extLst>
              </a:tr>
              <a:tr h="370840">
                <a:tc>
                  <a:txBody>
                    <a:bodyPr/>
                    <a:lstStyle/>
                    <a:p>
                      <a:r>
                        <a:rPr lang="de-DE" sz="2200" b="0" dirty="0">
                          <a:solidFill>
                            <a:schemeClr val="tx1"/>
                          </a:solidFill>
                        </a:rPr>
                        <a:t>Teilnahme am verstärkten</a:t>
                      </a:r>
                    </a:p>
                    <a:p>
                      <a:r>
                        <a:rPr lang="de-DE" sz="2200" b="0" dirty="0">
                          <a:solidFill>
                            <a:schemeClr val="tx1"/>
                          </a:solidFill>
                        </a:rPr>
                        <a:t>Musikunterricht</a:t>
                      </a:r>
                    </a:p>
                  </a:txBody>
                  <a:tcPr>
                    <a:solidFill>
                      <a:srgbClr val="ABC5D5"/>
                    </a:solidFill>
                  </a:tcPr>
                </a:tc>
                <a:tc>
                  <a:txBody>
                    <a:bodyPr/>
                    <a:lstStyle/>
                    <a:p>
                      <a:r>
                        <a:rPr lang="de-DE" sz="2200" b="0" dirty="0">
                          <a:solidFill>
                            <a:schemeClr val="tx1"/>
                          </a:solidFill>
                        </a:rPr>
                        <a:t>bei</a:t>
                      </a:r>
                      <a:r>
                        <a:rPr lang="de-DE" sz="2200" b="0" baseline="0" dirty="0">
                          <a:solidFill>
                            <a:schemeClr val="tx1"/>
                          </a:solidFill>
                        </a:rPr>
                        <a:t> der Anmeldung</a:t>
                      </a:r>
                    </a:p>
                    <a:p>
                      <a:r>
                        <a:rPr lang="de-DE" sz="2200" b="0" baseline="0" dirty="0">
                          <a:solidFill>
                            <a:schemeClr val="tx1"/>
                          </a:solidFill>
                        </a:rPr>
                        <a:t>(gültig für Klassen 5 bis 7)</a:t>
                      </a:r>
                      <a:endParaRPr lang="de-DE" sz="2200" b="0" dirty="0">
                        <a:solidFill>
                          <a:schemeClr val="tx1"/>
                        </a:solidFill>
                      </a:endParaRPr>
                    </a:p>
                  </a:txBody>
                  <a:tcPr>
                    <a:solidFill>
                      <a:srgbClr val="ABC5D5"/>
                    </a:solidFill>
                  </a:tcPr>
                </a:tc>
                <a:extLst>
                  <a:ext uri="{0D108BD9-81ED-4DB2-BD59-A6C34878D82A}">
                    <a16:rowId xmlns:a16="http://schemas.microsoft.com/office/drawing/2014/main" val="10001"/>
                  </a:ext>
                </a:extLst>
              </a:tr>
              <a:tr h="370840">
                <a:tc>
                  <a:txBody>
                    <a:bodyPr/>
                    <a:lstStyle/>
                    <a:p>
                      <a:r>
                        <a:rPr lang="de-DE" sz="2200" b="0" dirty="0">
                          <a:solidFill>
                            <a:schemeClr val="tx1"/>
                          </a:solidFill>
                        </a:rPr>
                        <a:t>Teilnahme an der Ganztags-betreuung (mit Wahl der</a:t>
                      </a:r>
                      <a:r>
                        <a:rPr lang="de-DE" sz="2200" b="0" baseline="0" dirty="0">
                          <a:solidFill>
                            <a:schemeClr val="tx1"/>
                          </a:solidFill>
                        </a:rPr>
                        <a:t> Wochentage)</a:t>
                      </a:r>
                      <a:endParaRPr lang="de-DE" sz="2200" b="0" dirty="0">
                        <a:solidFill>
                          <a:schemeClr val="tx1"/>
                        </a:solidFill>
                      </a:endParaRPr>
                    </a:p>
                  </a:txBody>
                  <a:tcPr>
                    <a:solidFill>
                      <a:srgbClr val="CFDEE7"/>
                    </a:solidFill>
                  </a:tcPr>
                </a:tc>
                <a:tc>
                  <a:txBody>
                    <a:bodyPr/>
                    <a:lstStyle/>
                    <a:p>
                      <a:r>
                        <a:rPr lang="de-DE" sz="2200" b="0" dirty="0">
                          <a:solidFill>
                            <a:schemeClr val="tx1"/>
                          </a:solidFill>
                        </a:rPr>
                        <a:t>immer zum Beginn eines Halbjahres</a:t>
                      </a:r>
                    </a:p>
                  </a:txBody>
                  <a:tcPr anchor="ctr">
                    <a:solidFill>
                      <a:srgbClr val="CFDEE7"/>
                    </a:solidFill>
                  </a:tcPr>
                </a:tc>
                <a:extLst>
                  <a:ext uri="{0D108BD9-81ED-4DB2-BD59-A6C34878D82A}">
                    <a16:rowId xmlns:a16="http://schemas.microsoft.com/office/drawing/2014/main" val="10002"/>
                  </a:ext>
                </a:extLst>
              </a:tr>
              <a:tr h="370840">
                <a:tc>
                  <a:txBody>
                    <a:bodyPr/>
                    <a:lstStyle/>
                    <a:p>
                      <a:r>
                        <a:rPr lang="de-DE" sz="2200" b="0" dirty="0">
                          <a:solidFill>
                            <a:schemeClr val="tx1"/>
                          </a:solidFill>
                        </a:rPr>
                        <a:t>Wahl der</a:t>
                      </a:r>
                      <a:r>
                        <a:rPr lang="de-DE" sz="2200" b="0" baseline="0" dirty="0">
                          <a:solidFill>
                            <a:schemeClr val="tx1"/>
                          </a:solidFill>
                        </a:rPr>
                        <a:t> 2. Fremdsprache</a:t>
                      </a:r>
                    </a:p>
                    <a:p>
                      <a:r>
                        <a:rPr lang="de-DE" sz="2200" b="0" baseline="0" dirty="0">
                          <a:solidFill>
                            <a:schemeClr val="tx1"/>
                          </a:solidFill>
                        </a:rPr>
                        <a:t>(Französisch/Latein)</a:t>
                      </a:r>
                      <a:endParaRPr lang="de-DE" sz="2200" b="0" dirty="0">
                        <a:solidFill>
                          <a:schemeClr val="tx1"/>
                        </a:solidFill>
                      </a:endParaRPr>
                    </a:p>
                  </a:txBody>
                  <a:tcPr>
                    <a:solidFill>
                      <a:srgbClr val="ABC5D5"/>
                    </a:solidFill>
                  </a:tcPr>
                </a:tc>
                <a:tc>
                  <a:txBody>
                    <a:bodyPr/>
                    <a:lstStyle/>
                    <a:p>
                      <a:r>
                        <a:rPr lang="de-DE" sz="2200" b="0" dirty="0">
                          <a:solidFill>
                            <a:schemeClr val="tx1"/>
                          </a:solidFill>
                        </a:rPr>
                        <a:t>im 2. Halbjahr der Klasse 5</a:t>
                      </a:r>
                    </a:p>
                    <a:p>
                      <a:r>
                        <a:rPr lang="de-DE" sz="2200" b="0" dirty="0">
                          <a:solidFill>
                            <a:schemeClr val="tx1"/>
                          </a:solidFill>
                        </a:rPr>
                        <a:t>(gültig für Klassen 6 bis 10)</a:t>
                      </a:r>
                    </a:p>
                  </a:txBody>
                  <a:tcPr>
                    <a:solidFill>
                      <a:srgbClr val="ABC5D5"/>
                    </a:solidFill>
                  </a:tcPr>
                </a:tc>
                <a:extLst>
                  <a:ext uri="{0D108BD9-81ED-4DB2-BD59-A6C34878D82A}">
                    <a16:rowId xmlns:a16="http://schemas.microsoft.com/office/drawing/2014/main" val="10003"/>
                  </a:ext>
                </a:extLst>
              </a:tr>
              <a:tr h="370840">
                <a:tc>
                  <a:txBody>
                    <a:bodyPr/>
                    <a:lstStyle/>
                    <a:p>
                      <a:r>
                        <a:rPr lang="de-DE" sz="2200" b="0" dirty="0">
                          <a:solidFill>
                            <a:schemeClr val="tx1"/>
                          </a:solidFill>
                        </a:rPr>
                        <a:t>Wahl des Profils</a:t>
                      </a:r>
                    </a:p>
                    <a:p>
                      <a:r>
                        <a:rPr lang="de-DE" sz="2200" b="0" dirty="0">
                          <a:solidFill>
                            <a:schemeClr val="tx1"/>
                          </a:solidFill>
                        </a:rPr>
                        <a:t>(Musik/Spanisch/</a:t>
                      </a:r>
                      <a:r>
                        <a:rPr lang="de-DE" sz="2200" b="0" dirty="0" err="1">
                          <a:solidFill>
                            <a:schemeClr val="tx1"/>
                          </a:solidFill>
                        </a:rPr>
                        <a:t>NwT</a:t>
                      </a:r>
                      <a:r>
                        <a:rPr lang="de-DE" sz="2200" b="0" dirty="0">
                          <a:solidFill>
                            <a:schemeClr val="tx1"/>
                          </a:solidFill>
                        </a:rPr>
                        <a:t>)</a:t>
                      </a:r>
                    </a:p>
                  </a:txBody>
                  <a:tcPr>
                    <a:solidFill>
                      <a:srgbClr val="CFDEE7"/>
                    </a:solidFill>
                  </a:tcPr>
                </a:tc>
                <a:tc>
                  <a:txBody>
                    <a:bodyPr/>
                    <a:lstStyle/>
                    <a:p>
                      <a:r>
                        <a:rPr lang="de-DE" sz="2200" b="0" dirty="0">
                          <a:solidFill>
                            <a:schemeClr val="tx1"/>
                          </a:solidFill>
                        </a:rPr>
                        <a:t>im 2. Halbjahr der Klasse 7</a:t>
                      </a:r>
                    </a:p>
                    <a:p>
                      <a:r>
                        <a:rPr lang="de-DE" sz="2200" b="0" dirty="0">
                          <a:solidFill>
                            <a:schemeClr val="tx1"/>
                          </a:solidFill>
                        </a:rPr>
                        <a:t>(gültig für Klassen 8 bis 10)</a:t>
                      </a:r>
                    </a:p>
                  </a:txBody>
                  <a:tcPr>
                    <a:solidFill>
                      <a:srgbClr val="CFDE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244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Übergangskonzept</a:t>
            </a:r>
          </a:p>
        </p:txBody>
      </p:sp>
      <p:grpSp>
        <p:nvGrpSpPr>
          <p:cNvPr id="20" name="Gruppieren 19">
            <a:extLst>
              <a:ext uri="{FF2B5EF4-FFF2-40B4-BE49-F238E27FC236}">
                <a16:creationId xmlns:a16="http://schemas.microsoft.com/office/drawing/2014/main" id="{80F90A2A-85ED-4193-9E0E-59939D14DA3E}"/>
              </a:ext>
            </a:extLst>
          </p:cNvPr>
          <p:cNvGrpSpPr/>
          <p:nvPr/>
        </p:nvGrpSpPr>
        <p:grpSpPr>
          <a:xfrm>
            <a:off x="1441359" y="3655081"/>
            <a:ext cx="2160000" cy="2160000"/>
            <a:chOff x="1386274" y="3897455"/>
            <a:chExt cx="2160000" cy="2160000"/>
          </a:xfrm>
        </p:grpSpPr>
        <p:sp>
          <p:nvSpPr>
            <p:cNvPr id="7" name="Ellipse 6">
              <a:extLst>
                <a:ext uri="{FF2B5EF4-FFF2-40B4-BE49-F238E27FC236}">
                  <a16:creationId xmlns:a16="http://schemas.microsoft.com/office/drawing/2014/main" id="{84BFF0D6-7C43-43FC-8A86-9AF77A935930}"/>
                </a:ext>
              </a:extLst>
            </p:cNvPr>
            <p:cNvSpPr>
              <a:spLocks noChangeAspect="1"/>
            </p:cNvSpPr>
            <p:nvPr/>
          </p:nvSpPr>
          <p:spPr>
            <a:xfrm>
              <a:off x="1386274" y="3897455"/>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pic>
          <p:nvPicPr>
            <p:cNvPr id="3" name="Grafik 2">
              <a:extLst>
                <a:ext uri="{FF2B5EF4-FFF2-40B4-BE49-F238E27FC236}">
                  <a16:creationId xmlns:a16="http://schemas.microsoft.com/office/drawing/2014/main" id="{BA899D48-53ED-4227-8F5D-8EA9B0B05A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0884" y="4247388"/>
              <a:ext cx="1339940" cy="1339940"/>
            </a:xfrm>
            <a:prstGeom prst="rect">
              <a:avLst/>
            </a:prstGeom>
          </p:spPr>
        </p:pic>
      </p:grpSp>
      <p:grpSp>
        <p:nvGrpSpPr>
          <p:cNvPr id="18" name="Gruppieren 17">
            <a:extLst>
              <a:ext uri="{FF2B5EF4-FFF2-40B4-BE49-F238E27FC236}">
                <a16:creationId xmlns:a16="http://schemas.microsoft.com/office/drawing/2014/main" id="{C45367FC-9D19-44A0-8D2D-D709D73EC506}"/>
              </a:ext>
            </a:extLst>
          </p:cNvPr>
          <p:cNvGrpSpPr/>
          <p:nvPr/>
        </p:nvGrpSpPr>
        <p:grpSpPr>
          <a:xfrm>
            <a:off x="5016000" y="3655081"/>
            <a:ext cx="2160000" cy="2160000"/>
            <a:chOff x="4858429" y="3897455"/>
            <a:chExt cx="2160000" cy="2160000"/>
          </a:xfrm>
        </p:grpSpPr>
        <p:sp>
          <p:nvSpPr>
            <p:cNvPr id="6" name="Ellipse 5">
              <a:extLst>
                <a:ext uri="{FF2B5EF4-FFF2-40B4-BE49-F238E27FC236}">
                  <a16:creationId xmlns:a16="http://schemas.microsoft.com/office/drawing/2014/main" id="{F4EC77FA-F487-4A4E-BF10-40BE308F80AD}"/>
                </a:ext>
              </a:extLst>
            </p:cNvPr>
            <p:cNvSpPr>
              <a:spLocks noChangeAspect="1"/>
            </p:cNvSpPr>
            <p:nvPr/>
          </p:nvSpPr>
          <p:spPr>
            <a:xfrm>
              <a:off x="4858429" y="3897455"/>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pic>
          <p:nvPicPr>
            <p:cNvPr id="10" name="Grafik 9">
              <a:extLst>
                <a:ext uri="{FF2B5EF4-FFF2-40B4-BE49-F238E27FC236}">
                  <a16:creationId xmlns:a16="http://schemas.microsoft.com/office/drawing/2014/main" id="{6285C5BD-02F1-4BB0-8923-1E2666853E3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4305" b="12226"/>
            <a:stretch/>
          </p:blipFill>
          <p:spPr>
            <a:xfrm>
              <a:off x="5166324" y="4261012"/>
              <a:ext cx="1575997" cy="1614231"/>
            </a:xfrm>
            <a:prstGeom prst="rect">
              <a:avLst/>
            </a:prstGeom>
          </p:spPr>
        </p:pic>
      </p:grpSp>
      <p:grpSp>
        <p:nvGrpSpPr>
          <p:cNvPr id="19" name="Gruppieren 18">
            <a:extLst>
              <a:ext uri="{FF2B5EF4-FFF2-40B4-BE49-F238E27FC236}">
                <a16:creationId xmlns:a16="http://schemas.microsoft.com/office/drawing/2014/main" id="{148614D2-3381-4406-A6AC-4BF3436C7642}"/>
              </a:ext>
            </a:extLst>
          </p:cNvPr>
          <p:cNvGrpSpPr/>
          <p:nvPr/>
        </p:nvGrpSpPr>
        <p:grpSpPr>
          <a:xfrm>
            <a:off x="8568607" y="3655081"/>
            <a:ext cx="2160000" cy="2160000"/>
            <a:chOff x="8330584" y="3897455"/>
            <a:chExt cx="2160000" cy="2160000"/>
          </a:xfrm>
        </p:grpSpPr>
        <p:sp>
          <p:nvSpPr>
            <p:cNvPr id="5" name="Ellipse 4">
              <a:extLst>
                <a:ext uri="{FF2B5EF4-FFF2-40B4-BE49-F238E27FC236}">
                  <a16:creationId xmlns:a16="http://schemas.microsoft.com/office/drawing/2014/main" id="{2915C158-958C-4902-A011-55F45AD113B8}"/>
                </a:ext>
              </a:extLst>
            </p:cNvPr>
            <p:cNvSpPr>
              <a:spLocks noChangeAspect="1"/>
            </p:cNvSpPr>
            <p:nvPr/>
          </p:nvSpPr>
          <p:spPr>
            <a:xfrm>
              <a:off x="8330584" y="3897455"/>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pic>
          <p:nvPicPr>
            <p:cNvPr id="13" name="Grafik 12">
              <a:extLst>
                <a:ext uri="{FF2B5EF4-FFF2-40B4-BE49-F238E27FC236}">
                  <a16:creationId xmlns:a16="http://schemas.microsoft.com/office/drawing/2014/main" id="{7135CD00-A7F2-4846-8D00-1AD9230C28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3353" y="4316828"/>
              <a:ext cx="1414462" cy="1414462"/>
            </a:xfrm>
            <a:prstGeom prst="rect">
              <a:avLst/>
            </a:prstGeom>
          </p:spPr>
        </p:pic>
      </p:grpSp>
      <p:graphicFrame>
        <p:nvGraphicFramePr>
          <p:cNvPr id="17" name="Tabelle 17">
            <a:extLst>
              <a:ext uri="{FF2B5EF4-FFF2-40B4-BE49-F238E27FC236}">
                <a16:creationId xmlns:a16="http://schemas.microsoft.com/office/drawing/2014/main" id="{30314007-6D18-40F4-81BF-24BC037CBD0A}"/>
              </a:ext>
            </a:extLst>
          </p:cNvPr>
          <p:cNvGraphicFramePr>
            <a:graphicFrameLocks noGrp="1"/>
          </p:cNvGraphicFramePr>
          <p:nvPr>
            <p:extLst>
              <p:ext uri="{D42A27DB-BD31-4B8C-83A1-F6EECF244321}">
                <p14:modId xmlns:p14="http://schemas.microsoft.com/office/powerpoint/2010/main" val="2861366104"/>
              </p:ext>
            </p:extLst>
          </p:nvPr>
        </p:nvGraphicFramePr>
        <p:xfrm>
          <a:off x="817995" y="1310639"/>
          <a:ext cx="10556010" cy="2194560"/>
        </p:xfrm>
        <a:graphic>
          <a:graphicData uri="http://schemas.openxmlformats.org/drawingml/2006/table">
            <a:tbl>
              <a:tblPr firstRow="1" bandRow="1">
                <a:tableStyleId>{2D5ABB26-0587-4C30-8999-92F81FD0307C}</a:tableStyleId>
              </a:tblPr>
              <a:tblGrid>
                <a:gridCol w="3518670">
                  <a:extLst>
                    <a:ext uri="{9D8B030D-6E8A-4147-A177-3AD203B41FA5}">
                      <a16:colId xmlns:a16="http://schemas.microsoft.com/office/drawing/2014/main" val="1216270199"/>
                    </a:ext>
                  </a:extLst>
                </a:gridCol>
                <a:gridCol w="3518670">
                  <a:extLst>
                    <a:ext uri="{9D8B030D-6E8A-4147-A177-3AD203B41FA5}">
                      <a16:colId xmlns:a16="http://schemas.microsoft.com/office/drawing/2014/main" val="1046281081"/>
                    </a:ext>
                  </a:extLst>
                </a:gridCol>
                <a:gridCol w="3518670">
                  <a:extLst>
                    <a:ext uri="{9D8B030D-6E8A-4147-A177-3AD203B41FA5}">
                      <a16:colId xmlns:a16="http://schemas.microsoft.com/office/drawing/2014/main" val="189926797"/>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b="1" dirty="0">
                          <a:solidFill>
                            <a:schemeClr val="tx1"/>
                          </a:solidFill>
                        </a:rPr>
                        <a:t>Leitgedanken zum Übergangskonzept: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txBody>
                  <a:tcPr>
                    <a:lnB w="12700" cap="flat" cmpd="sng" algn="ctr">
                      <a:noFill/>
                      <a:prstDash val="solid"/>
                      <a:round/>
                      <a:headEnd type="none" w="med" len="med"/>
                      <a:tailEnd type="none" w="med" len="med"/>
                    </a:lnB>
                  </a:tcPr>
                </a:tc>
                <a:tc hMerge="1">
                  <a:txBody>
                    <a:bodyPr/>
                    <a:lstStyle/>
                    <a:p>
                      <a:pPr algn="ctr"/>
                      <a:endParaRPr lang="de-DE" sz="2200" dirty="0"/>
                    </a:p>
                  </a:txBody>
                  <a:tcPr/>
                </a:tc>
                <a:tc hMerge="1">
                  <a:txBody>
                    <a:bodyPr/>
                    <a:lstStyle/>
                    <a:p>
                      <a:pPr algn="ctr"/>
                      <a:endParaRPr lang="de-DE" sz="2200" dirty="0"/>
                    </a:p>
                  </a:txBody>
                  <a:tcPr/>
                </a:tc>
                <a:extLst>
                  <a:ext uri="{0D108BD9-81ED-4DB2-BD59-A6C34878D82A}">
                    <a16:rowId xmlns:a16="http://schemas.microsoft.com/office/drawing/2014/main" val="4190762022"/>
                  </a:ext>
                </a:extLst>
              </a:tr>
              <a:tr h="370840">
                <a:tc>
                  <a:txBody>
                    <a:bodyPr/>
                    <a:lstStyle/>
                    <a:p>
                      <a:pPr algn="ctr"/>
                      <a:r>
                        <a:rPr lang="de-DE" sz="2200" dirty="0">
                          <a:solidFill>
                            <a:schemeClr val="tx1"/>
                          </a:solidFill>
                        </a:rPr>
                        <a:t>Erleichterung des</a:t>
                      </a:r>
                    </a:p>
                    <a:p>
                      <a:pPr algn="ctr"/>
                      <a:r>
                        <a:rPr lang="de-DE" sz="2200" dirty="0">
                          <a:solidFill>
                            <a:schemeClr val="tx1"/>
                          </a:solidFill>
                        </a:rPr>
                        <a:t>Einstiegs für die</a:t>
                      </a:r>
                    </a:p>
                    <a:p>
                      <a:pPr algn="ctr"/>
                      <a:r>
                        <a:rPr lang="de-DE" sz="2200" dirty="0">
                          <a:solidFill>
                            <a:schemeClr val="tx1"/>
                          </a:solidFill>
                        </a:rPr>
                        <a:t>neuen Schülerinnen</a:t>
                      </a:r>
                    </a:p>
                    <a:p>
                      <a:pPr algn="ctr"/>
                      <a:r>
                        <a:rPr lang="de-DE" sz="2200" dirty="0">
                          <a:solidFill>
                            <a:schemeClr val="tx1"/>
                          </a:solidFill>
                        </a:rPr>
                        <a:t>und Schüler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2200" dirty="0">
                          <a:solidFill>
                            <a:schemeClr val="tx1"/>
                          </a:solidFill>
                        </a:rPr>
                        <a:t>Vermeidung von Überforderung und damit einhergehenden Versagensängsten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2200" dirty="0">
                          <a:solidFill>
                            <a:schemeClr val="tx1"/>
                          </a:solidFill>
                        </a:rPr>
                        <a:t>Aufbau einer soliden Klassengemeinschaft</a:t>
                      </a:r>
                    </a:p>
                    <a:p>
                      <a:pPr algn="ctr"/>
                      <a:r>
                        <a:rPr lang="de-DE" sz="2200" dirty="0">
                          <a:solidFill>
                            <a:schemeClr val="tx1"/>
                          </a:solidFill>
                        </a:rPr>
                        <a:t>und ein gutes soziales Miteinander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29810758"/>
                  </a:ext>
                </a:extLst>
              </a:tr>
            </a:tbl>
          </a:graphicData>
        </a:graphic>
      </p:graphicFrame>
    </p:spTree>
    <p:extLst>
      <p:ext uri="{BB962C8B-B14F-4D97-AF65-F5344CB8AC3E}">
        <p14:creationId xmlns:p14="http://schemas.microsoft.com/office/powerpoint/2010/main" val="346511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Übergangskonzept</a:t>
            </a:r>
          </a:p>
        </p:txBody>
      </p:sp>
      <p:sp>
        <p:nvSpPr>
          <p:cNvPr id="6" name="Textfeld 5">
            <a:extLst>
              <a:ext uri="{FF2B5EF4-FFF2-40B4-BE49-F238E27FC236}">
                <a16:creationId xmlns:a16="http://schemas.microsoft.com/office/drawing/2014/main" id="{FF6C3D27-B338-4351-8F94-9E14F32AE52F}"/>
              </a:ext>
            </a:extLst>
          </p:cNvPr>
          <p:cNvSpPr txBox="1"/>
          <p:nvPr/>
        </p:nvSpPr>
        <p:spPr>
          <a:xfrm>
            <a:off x="371818" y="1315970"/>
            <a:ext cx="6403555" cy="5663089"/>
          </a:xfrm>
          <a:prstGeom prst="rect">
            <a:avLst/>
          </a:prstGeom>
          <a:noFill/>
        </p:spPr>
        <p:txBody>
          <a:bodyPr wrap="square">
            <a:spAutoFit/>
          </a:bodyPr>
          <a:lstStyle/>
          <a:p>
            <a:r>
              <a:rPr lang="de-DE" sz="2200" b="1" dirty="0"/>
              <a:t>Bausteine für die Schülerinnen und Schüler:</a:t>
            </a:r>
          </a:p>
          <a:p>
            <a:endParaRPr lang="de-DE" sz="1000" b="1" dirty="0"/>
          </a:p>
          <a:p>
            <a:pPr marL="342900" indent="-342900">
              <a:buFont typeface="Symbol" panose="05050102010706020507" pitchFamily="18" charset="2"/>
              <a:buChar char="-"/>
            </a:pPr>
            <a:r>
              <a:rPr lang="de-DE" sz="2200" dirty="0"/>
              <a:t>erster Schultag: Begrüßung &amp; Kennenlernen</a:t>
            </a:r>
          </a:p>
          <a:p>
            <a:pPr marL="342900" indent="-342900">
              <a:buFont typeface="Symbol" panose="05050102010706020507" pitchFamily="18" charset="2"/>
              <a:buChar char="-"/>
            </a:pPr>
            <a:r>
              <a:rPr lang="de-DE" sz="2200" dirty="0"/>
              <a:t>die ersten drei Tage: verstärkter Unterricht bei Klassenlehrerin oder Klassenlehrer mit Fokus auf sozialem Miteinander und Orientierung im Schulhaus</a:t>
            </a:r>
          </a:p>
          <a:p>
            <a:pPr marL="342900" indent="-342900">
              <a:buFont typeface="Symbol" panose="05050102010706020507" pitchFamily="18" charset="2"/>
              <a:buChar char="-"/>
            </a:pPr>
            <a:r>
              <a:rPr lang="de-DE" sz="2200" dirty="0"/>
              <a:t>Zusammenarbeit mit den "Fünferpaten" (Schülerinnen und Schüler der Klassen 10, die eine Patenschaft für eine 5. Klasse übernehmen) und Ausgabe einer "Fünferzeitung" (Informationen der Patinnen und Paten für die neuen Schülerinnen und Schüler)</a:t>
            </a:r>
          </a:p>
          <a:p>
            <a:pPr marL="342900" indent="-342900">
              <a:buFont typeface="Symbol" panose="05050102010706020507" pitchFamily="18" charset="2"/>
              <a:buChar char="-"/>
            </a:pPr>
            <a:r>
              <a:rPr lang="de-DE" sz="2200" dirty="0"/>
              <a:t>Kennenlernnachmittag organisiert von der SMV</a:t>
            </a:r>
          </a:p>
          <a:p>
            <a:pPr marL="342900" indent="-342900">
              <a:buFont typeface="Symbol" panose="05050102010706020507" pitchFamily="18" charset="2"/>
              <a:buChar char="-"/>
            </a:pPr>
            <a:r>
              <a:rPr lang="de-DE" sz="2200" dirty="0"/>
              <a:t>Methodentag</a:t>
            </a:r>
          </a:p>
          <a:p>
            <a:pPr marL="342900" indent="-342900">
              <a:buFont typeface="Symbol" panose="05050102010706020507" pitchFamily="18" charset="2"/>
              <a:buChar char="-"/>
            </a:pPr>
            <a:r>
              <a:rPr lang="de-DE" sz="2200" dirty="0"/>
              <a:t>Hausaufgabenbetreuung &amp; Ganztagsbetrieb</a:t>
            </a:r>
          </a:p>
          <a:p>
            <a:endParaRPr lang="de-DE" sz="2200" dirty="0"/>
          </a:p>
        </p:txBody>
      </p:sp>
      <p:pic>
        <p:nvPicPr>
          <p:cNvPr id="5" name="Grafik 4">
            <a:extLst>
              <a:ext uri="{FF2B5EF4-FFF2-40B4-BE49-F238E27FC236}">
                <a16:creationId xmlns:a16="http://schemas.microsoft.com/office/drawing/2014/main" id="{A771C54E-11EA-4FFD-97D9-C1D6190C6E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51" t="6426" r="39326" b="14859"/>
          <a:stretch/>
        </p:blipFill>
        <p:spPr>
          <a:xfrm>
            <a:off x="7254432" y="985651"/>
            <a:ext cx="4937568" cy="5872349"/>
          </a:xfrm>
          <a:prstGeom prst="rect">
            <a:avLst/>
          </a:prstGeom>
        </p:spPr>
      </p:pic>
    </p:spTree>
    <p:extLst>
      <p:ext uri="{BB962C8B-B14F-4D97-AF65-F5344CB8AC3E}">
        <p14:creationId xmlns:p14="http://schemas.microsoft.com/office/powerpoint/2010/main" val="282452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Übergangskonzept</a:t>
            </a:r>
          </a:p>
        </p:txBody>
      </p:sp>
      <p:sp>
        <p:nvSpPr>
          <p:cNvPr id="6" name="Textfeld 5">
            <a:extLst>
              <a:ext uri="{FF2B5EF4-FFF2-40B4-BE49-F238E27FC236}">
                <a16:creationId xmlns:a16="http://schemas.microsoft.com/office/drawing/2014/main" id="{FF6C3D27-B338-4351-8F94-9E14F32AE52F}"/>
              </a:ext>
            </a:extLst>
          </p:cNvPr>
          <p:cNvSpPr txBox="1"/>
          <p:nvPr/>
        </p:nvSpPr>
        <p:spPr>
          <a:xfrm>
            <a:off x="371819" y="1315970"/>
            <a:ext cx="6458640" cy="3631763"/>
          </a:xfrm>
          <a:prstGeom prst="rect">
            <a:avLst/>
          </a:prstGeom>
          <a:noFill/>
        </p:spPr>
        <p:txBody>
          <a:bodyPr wrap="square">
            <a:spAutoFit/>
          </a:bodyPr>
          <a:lstStyle/>
          <a:p>
            <a:r>
              <a:rPr lang="de-DE" sz="2200" b="1" dirty="0"/>
              <a:t>Bausteine für die Eltern:</a:t>
            </a:r>
          </a:p>
          <a:p>
            <a:endParaRPr lang="de-DE" sz="1000" b="1" dirty="0"/>
          </a:p>
          <a:p>
            <a:pPr marL="342900" indent="-342900">
              <a:buFont typeface="Symbol" panose="05050102010706020507" pitchFamily="18" charset="2"/>
              <a:buChar char="-"/>
            </a:pPr>
            <a:r>
              <a:rPr lang="de-DE" sz="2200" dirty="0"/>
              <a:t>erster Schultag: Begrüßung &amp; Elterncafé</a:t>
            </a:r>
          </a:p>
          <a:p>
            <a:pPr marL="342900" indent="-342900">
              <a:buFont typeface="Symbol" panose="05050102010706020507" pitchFamily="18" charset="2"/>
              <a:buChar char="-"/>
            </a:pPr>
            <a:r>
              <a:rPr lang="de-DE" sz="2200" dirty="0"/>
              <a:t>"Elternzeitung" </a:t>
            </a:r>
          </a:p>
          <a:p>
            <a:r>
              <a:rPr lang="de-DE" sz="2200" dirty="0"/>
              <a:t>	(gebündelte Informationen von der 	Schulleitung für die Eltern)</a:t>
            </a:r>
          </a:p>
          <a:p>
            <a:pPr marL="342900" indent="-342900">
              <a:buFont typeface="Symbol" panose="05050102010706020507" pitchFamily="18" charset="2"/>
              <a:buChar char="-"/>
            </a:pPr>
            <a:r>
              <a:rPr lang="de-DE" sz="2200" dirty="0"/>
              <a:t>Klassenpflegschaftsabende </a:t>
            </a:r>
          </a:p>
          <a:p>
            <a:pPr marL="342900" indent="-342900">
              <a:buFont typeface="Symbol" panose="05050102010706020507" pitchFamily="18" charset="2"/>
              <a:buChar char="-"/>
            </a:pPr>
            <a:r>
              <a:rPr lang="de-DE" sz="2200" dirty="0"/>
              <a:t>Begrüßung durch den Elternbeirat am </a:t>
            </a:r>
          </a:p>
          <a:p>
            <a:r>
              <a:rPr lang="de-DE" sz="2200" dirty="0"/>
              <a:t>	Klassenpflegschaftsabend</a:t>
            </a:r>
          </a:p>
          <a:p>
            <a:pPr marL="342900" indent="-342900">
              <a:buFont typeface="Symbol" panose="05050102010706020507" pitchFamily="18" charset="2"/>
              <a:buChar char="-"/>
            </a:pPr>
            <a:r>
              <a:rPr lang="de-DE" sz="2200" dirty="0"/>
              <a:t>Schaffen von Elternteams </a:t>
            </a:r>
          </a:p>
          <a:p>
            <a:r>
              <a:rPr lang="de-DE" sz="2200" dirty="0"/>
              <a:t>	(z.B. über einen Elternstammtisch) </a:t>
            </a:r>
          </a:p>
        </p:txBody>
      </p:sp>
      <p:pic>
        <p:nvPicPr>
          <p:cNvPr id="12" name="Grafik 11">
            <a:extLst>
              <a:ext uri="{FF2B5EF4-FFF2-40B4-BE49-F238E27FC236}">
                <a16:creationId xmlns:a16="http://schemas.microsoft.com/office/drawing/2014/main" id="{5AE54C62-FB24-47DC-8EE3-296BBB094A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118" b="10006"/>
          <a:stretch/>
        </p:blipFill>
        <p:spPr>
          <a:xfrm>
            <a:off x="7252800" y="985651"/>
            <a:ext cx="4939200" cy="5872350"/>
          </a:xfrm>
          <a:prstGeom prst="rect">
            <a:avLst/>
          </a:prstGeom>
        </p:spPr>
      </p:pic>
    </p:spTree>
    <p:extLst>
      <p:ext uri="{BB962C8B-B14F-4D97-AF65-F5344CB8AC3E}">
        <p14:creationId xmlns:p14="http://schemas.microsoft.com/office/powerpoint/2010/main" val="328974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Musik am MSG</a:t>
            </a:r>
          </a:p>
        </p:txBody>
      </p:sp>
      <p:pic>
        <p:nvPicPr>
          <p:cNvPr id="3" name="Grafik 2">
            <a:extLst>
              <a:ext uri="{FF2B5EF4-FFF2-40B4-BE49-F238E27FC236}">
                <a16:creationId xmlns:a16="http://schemas.microsoft.com/office/drawing/2014/main" id="{ECEA1497-C56D-4E54-AEF2-C186FEC958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97" t="30575" r="6534" b="36480"/>
          <a:stretch/>
        </p:blipFill>
        <p:spPr>
          <a:xfrm>
            <a:off x="0" y="975612"/>
            <a:ext cx="9992301" cy="5882389"/>
          </a:xfrm>
          <a:prstGeom prst="rect">
            <a:avLst/>
          </a:prstGeom>
        </p:spPr>
      </p:pic>
      <p:pic>
        <p:nvPicPr>
          <p:cNvPr id="6" name="Grafik 5">
            <a:extLst>
              <a:ext uri="{FF2B5EF4-FFF2-40B4-BE49-F238E27FC236}">
                <a16:creationId xmlns:a16="http://schemas.microsoft.com/office/drawing/2014/main" id="{F0844095-5209-4B24-8D8E-D84A2B2D9E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14" t="347"/>
          <a:stretch/>
        </p:blipFill>
        <p:spPr>
          <a:xfrm>
            <a:off x="6095999" y="985651"/>
            <a:ext cx="6096001" cy="5872349"/>
          </a:xfrm>
          <a:prstGeom prst="rect">
            <a:avLst/>
          </a:prstGeom>
        </p:spPr>
      </p:pic>
    </p:spTree>
    <p:extLst>
      <p:ext uri="{BB962C8B-B14F-4D97-AF65-F5344CB8AC3E}">
        <p14:creationId xmlns:p14="http://schemas.microsoft.com/office/powerpoint/2010/main" val="11569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Welches Kind sollte den Musikzug wählen?</a:t>
            </a:r>
          </a:p>
        </p:txBody>
      </p:sp>
      <p:graphicFrame>
        <p:nvGraphicFramePr>
          <p:cNvPr id="16" name="Tabelle 17">
            <a:extLst>
              <a:ext uri="{FF2B5EF4-FFF2-40B4-BE49-F238E27FC236}">
                <a16:creationId xmlns:a16="http://schemas.microsoft.com/office/drawing/2014/main" id="{3F6A325B-4BAE-48D1-9CCC-88F2A1E9FC86}"/>
              </a:ext>
            </a:extLst>
          </p:cNvPr>
          <p:cNvGraphicFramePr>
            <a:graphicFrameLocks noGrp="1"/>
          </p:cNvGraphicFramePr>
          <p:nvPr>
            <p:extLst>
              <p:ext uri="{D42A27DB-BD31-4B8C-83A1-F6EECF244321}">
                <p14:modId xmlns:p14="http://schemas.microsoft.com/office/powerpoint/2010/main" val="1032021030"/>
              </p:ext>
            </p:extLst>
          </p:nvPr>
        </p:nvGraphicFramePr>
        <p:xfrm>
          <a:off x="817995" y="1299623"/>
          <a:ext cx="10556012" cy="4968240"/>
        </p:xfrm>
        <a:graphic>
          <a:graphicData uri="http://schemas.openxmlformats.org/drawingml/2006/table">
            <a:tbl>
              <a:tblPr firstRow="1" bandRow="1">
                <a:tableStyleId>{2D5ABB26-0587-4C30-8999-92F81FD0307C}</a:tableStyleId>
              </a:tblPr>
              <a:tblGrid>
                <a:gridCol w="1925205">
                  <a:extLst>
                    <a:ext uri="{9D8B030D-6E8A-4147-A177-3AD203B41FA5}">
                      <a16:colId xmlns:a16="http://schemas.microsoft.com/office/drawing/2014/main" val="1216270199"/>
                    </a:ext>
                  </a:extLst>
                </a:gridCol>
                <a:gridCol w="3352801">
                  <a:extLst>
                    <a:ext uri="{9D8B030D-6E8A-4147-A177-3AD203B41FA5}">
                      <a16:colId xmlns:a16="http://schemas.microsoft.com/office/drawing/2014/main" val="770751242"/>
                    </a:ext>
                  </a:extLst>
                </a:gridCol>
                <a:gridCol w="3279353">
                  <a:extLst>
                    <a:ext uri="{9D8B030D-6E8A-4147-A177-3AD203B41FA5}">
                      <a16:colId xmlns:a16="http://schemas.microsoft.com/office/drawing/2014/main" val="2488752916"/>
                    </a:ext>
                  </a:extLst>
                </a:gridCol>
                <a:gridCol w="1998653">
                  <a:extLst>
                    <a:ext uri="{9D8B030D-6E8A-4147-A177-3AD203B41FA5}">
                      <a16:colId xmlns:a16="http://schemas.microsoft.com/office/drawing/2014/main" val="3486874960"/>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b="1" dirty="0">
                          <a:solidFill>
                            <a:schemeClr val="tx1"/>
                          </a:solidFill>
                        </a:rPr>
                        <a:t>Kinder, die gerne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907620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dirty="0">
                          <a:solidFill>
                            <a:schemeClr val="tx1"/>
                          </a:solidFill>
                        </a:rPr>
                        <a:t>... "klingende Dinge" ausprobieren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dirty="0">
                          <a:solidFill>
                            <a:schemeClr val="tx1"/>
                          </a:solidFill>
                        </a:rPr>
                        <a:t>... einem Klangereignis nachhören und lauschen können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dirty="0">
                          <a:solidFill>
                            <a:schemeClr val="tx1"/>
                          </a:solidFill>
                        </a:rPr>
                        <a:t>... singen (in der Schule, im Chor, beim Spielen, vor sich hin,…)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dirty="0">
                          <a:solidFill>
                            <a:schemeClr val="tx1"/>
                          </a:solidFill>
                        </a:rPr>
                        <a:t>... ein Instrument spielen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53610560"/>
                  </a:ext>
                </a:extLst>
              </a:tr>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200" b="1" dirty="0">
                          <a:solidFill>
                            <a:schemeClr val="tx1"/>
                          </a:solidFill>
                        </a:rPr>
                        <a:t>Dies sind keine zwingenden Voraussetzungen!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15639029"/>
                  </a:ext>
                </a:extLst>
              </a:tr>
            </a:tbl>
          </a:graphicData>
        </a:graphic>
      </p:graphicFrame>
      <p:sp>
        <p:nvSpPr>
          <p:cNvPr id="6" name="Ellipse 5">
            <a:extLst>
              <a:ext uri="{FF2B5EF4-FFF2-40B4-BE49-F238E27FC236}">
                <a16:creationId xmlns:a16="http://schemas.microsoft.com/office/drawing/2014/main" id="{DDB4B1B3-3D59-404E-96F7-69F7173FCA03}"/>
              </a:ext>
            </a:extLst>
          </p:cNvPr>
          <p:cNvSpPr>
            <a:spLocks noChangeAspect="1"/>
          </p:cNvSpPr>
          <p:nvPr/>
        </p:nvSpPr>
        <p:spPr>
          <a:xfrm>
            <a:off x="692210" y="3434742"/>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17" name="Ellipse 16">
            <a:extLst>
              <a:ext uri="{FF2B5EF4-FFF2-40B4-BE49-F238E27FC236}">
                <a16:creationId xmlns:a16="http://schemas.microsoft.com/office/drawing/2014/main" id="{38E1E7E1-A83E-4AF0-9F3D-C85273F74CEC}"/>
              </a:ext>
            </a:extLst>
          </p:cNvPr>
          <p:cNvSpPr>
            <a:spLocks noChangeAspect="1"/>
          </p:cNvSpPr>
          <p:nvPr/>
        </p:nvSpPr>
        <p:spPr>
          <a:xfrm>
            <a:off x="9339790" y="3434742"/>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18" name="Ellipse 17">
            <a:extLst>
              <a:ext uri="{FF2B5EF4-FFF2-40B4-BE49-F238E27FC236}">
                <a16:creationId xmlns:a16="http://schemas.microsoft.com/office/drawing/2014/main" id="{9B1AFEC3-C01A-48C3-B181-4037C4AF420B}"/>
              </a:ext>
            </a:extLst>
          </p:cNvPr>
          <p:cNvSpPr>
            <a:spLocks noChangeAspect="1"/>
          </p:cNvSpPr>
          <p:nvPr/>
        </p:nvSpPr>
        <p:spPr>
          <a:xfrm>
            <a:off x="3345439" y="3434742"/>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19" name="Ellipse 18">
            <a:extLst>
              <a:ext uri="{FF2B5EF4-FFF2-40B4-BE49-F238E27FC236}">
                <a16:creationId xmlns:a16="http://schemas.microsoft.com/office/drawing/2014/main" id="{FB840F0A-5F0A-44CE-95E8-10A9CF840C11}"/>
              </a:ext>
            </a:extLst>
          </p:cNvPr>
          <p:cNvSpPr>
            <a:spLocks noChangeAspect="1"/>
          </p:cNvSpPr>
          <p:nvPr/>
        </p:nvSpPr>
        <p:spPr>
          <a:xfrm>
            <a:off x="6686561" y="3434742"/>
            <a:ext cx="2160000" cy="216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pic>
        <p:nvPicPr>
          <p:cNvPr id="22" name="Grafik 21">
            <a:extLst>
              <a:ext uri="{FF2B5EF4-FFF2-40B4-BE49-F238E27FC236}">
                <a16:creationId xmlns:a16="http://schemas.microsoft.com/office/drawing/2014/main" id="{68F3275F-11A8-4D54-84DF-4E51C1832B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3004" y="3737137"/>
            <a:ext cx="1538658" cy="1538658"/>
          </a:xfrm>
          <a:prstGeom prst="rect">
            <a:avLst/>
          </a:prstGeom>
        </p:spPr>
      </p:pic>
      <p:pic>
        <p:nvPicPr>
          <p:cNvPr id="24" name="Grafik 23">
            <a:extLst>
              <a:ext uri="{FF2B5EF4-FFF2-40B4-BE49-F238E27FC236}">
                <a16:creationId xmlns:a16="http://schemas.microsoft.com/office/drawing/2014/main" id="{A7F51C5D-3FA7-4A1B-9AF2-9E15764BBB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355" y="3931506"/>
            <a:ext cx="1366459" cy="1366459"/>
          </a:xfrm>
          <a:prstGeom prst="rect">
            <a:avLst/>
          </a:prstGeom>
        </p:spPr>
      </p:pic>
      <p:pic>
        <p:nvPicPr>
          <p:cNvPr id="26" name="Grafik 25">
            <a:extLst>
              <a:ext uri="{FF2B5EF4-FFF2-40B4-BE49-F238E27FC236}">
                <a16:creationId xmlns:a16="http://schemas.microsoft.com/office/drawing/2014/main" id="{6C845552-67C5-4583-AEA1-3CB4D16B2C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150" y="3726120"/>
            <a:ext cx="1758003" cy="1758003"/>
          </a:xfrm>
          <a:prstGeom prst="rect">
            <a:avLst/>
          </a:prstGeom>
        </p:spPr>
      </p:pic>
      <p:pic>
        <p:nvPicPr>
          <p:cNvPr id="28" name="Grafik 27">
            <a:extLst>
              <a:ext uri="{FF2B5EF4-FFF2-40B4-BE49-F238E27FC236}">
                <a16:creationId xmlns:a16="http://schemas.microsoft.com/office/drawing/2014/main" id="{4F193527-A8B4-413B-BE57-3B3F7B9114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15540" y="3812065"/>
            <a:ext cx="1485900" cy="1485900"/>
          </a:xfrm>
          <a:prstGeom prst="rect">
            <a:avLst/>
          </a:prstGeom>
        </p:spPr>
      </p:pic>
    </p:spTree>
    <p:extLst>
      <p:ext uri="{BB962C8B-B14F-4D97-AF65-F5344CB8AC3E}">
        <p14:creationId xmlns:p14="http://schemas.microsoft.com/office/powerpoint/2010/main" val="24818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Wie gestaltet sich der Musikzug?</a:t>
            </a:r>
          </a:p>
        </p:txBody>
      </p:sp>
      <p:sp>
        <p:nvSpPr>
          <p:cNvPr id="5" name="Textfeld 4">
            <a:extLst>
              <a:ext uri="{FF2B5EF4-FFF2-40B4-BE49-F238E27FC236}">
                <a16:creationId xmlns:a16="http://schemas.microsoft.com/office/drawing/2014/main" id="{331D5D25-BCA6-401B-8E59-ABFA68D9C9FC}"/>
              </a:ext>
            </a:extLst>
          </p:cNvPr>
          <p:cNvSpPr txBox="1"/>
          <p:nvPr/>
        </p:nvSpPr>
        <p:spPr>
          <a:xfrm>
            <a:off x="371818" y="1315970"/>
            <a:ext cx="5940847" cy="4462760"/>
          </a:xfrm>
          <a:prstGeom prst="rect">
            <a:avLst/>
          </a:prstGeom>
          <a:noFill/>
        </p:spPr>
        <p:txBody>
          <a:bodyPr wrap="square">
            <a:spAutoFit/>
          </a:bodyPr>
          <a:lstStyle/>
          <a:p>
            <a:r>
              <a:rPr lang="de-DE" sz="2200" b="1" dirty="0"/>
              <a:t>Klasse 5-7: verstärkter Musikunterricht</a:t>
            </a:r>
          </a:p>
          <a:p>
            <a:endParaRPr lang="de-DE" sz="1000" b="1" dirty="0"/>
          </a:p>
          <a:p>
            <a:pPr marL="342900" indent="-342900">
              <a:buFont typeface="Symbol" panose="05050102010706020507" pitchFamily="18" charset="2"/>
              <a:buChar char="-"/>
            </a:pPr>
            <a:r>
              <a:rPr lang="de-DE" sz="2200" dirty="0"/>
              <a:t>Klasse 5: 	4 Stunden statt 2</a:t>
            </a:r>
          </a:p>
          <a:p>
            <a:pPr marL="342900" indent="-342900">
              <a:buFont typeface="Symbol" panose="05050102010706020507" pitchFamily="18" charset="2"/>
              <a:buChar char="-"/>
            </a:pPr>
            <a:r>
              <a:rPr lang="de-DE" sz="2200" dirty="0"/>
              <a:t>Klasse 6/7: 	3 Stunden statt 2</a:t>
            </a:r>
          </a:p>
          <a:p>
            <a:pPr marL="342900" indent="-342900">
              <a:buFont typeface="Symbol" panose="05050102010706020507" pitchFamily="18" charset="2"/>
              <a:buChar char="-"/>
            </a:pPr>
            <a:r>
              <a:rPr lang="de-DE" sz="2200" dirty="0"/>
              <a:t>Unterrichtsinhalte wie im „normalen" Musikunterricht, aber wesentlich mehr Praxis (Singen, Instrumentalspiel)</a:t>
            </a:r>
          </a:p>
          <a:p>
            <a:pPr marL="342900" indent="-342900">
              <a:buFont typeface="Symbol" panose="05050102010706020507" pitchFamily="18" charset="2"/>
              <a:buChar char="-"/>
            </a:pPr>
            <a:endParaRPr lang="de-DE" sz="2200" dirty="0"/>
          </a:p>
          <a:p>
            <a:pPr marL="342900" indent="-342900">
              <a:buFont typeface="Symbol" panose="05050102010706020507" pitchFamily="18" charset="2"/>
              <a:buChar char="-"/>
            </a:pPr>
            <a:endParaRPr lang="de-DE" sz="2200" dirty="0"/>
          </a:p>
          <a:p>
            <a:r>
              <a:rPr lang="de-DE" sz="2200" b="1" dirty="0"/>
              <a:t>Klasse 8-10: Musikzug als Profilfach</a:t>
            </a:r>
          </a:p>
          <a:p>
            <a:endParaRPr lang="de-DE" sz="1000" b="1" dirty="0"/>
          </a:p>
          <a:p>
            <a:pPr marL="342900" indent="-342900">
              <a:buFont typeface="Symbol" panose="05050102010706020507" pitchFamily="18" charset="2"/>
              <a:buChar char="-"/>
            </a:pPr>
            <a:r>
              <a:rPr lang="de-DE" sz="2200" dirty="0"/>
              <a:t>insgesamt 4 Stunden statt </a:t>
            </a:r>
            <a:r>
              <a:rPr lang="de-DE" sz="2200" dirty="0" err="1"/>
              <a:t>NwT</a:t>
            </a:r>
            <a:r>
              <a:rPr lang="de-DE" sz="2200" dirty="0"/>
              <a:t> oder Spanisch</a:t>
            </a:r>
          </a:p>
          <a:p>
            <a:pPr marL="342900" indent="-342900">
              <a:buFont typeface="Symbol" panose="05050102010706020507" pitchFamily="18" charset="2"/>
              <a:buChar char="-"/>
            </a:pPr>
            <a:r>
              <a:rPr lang="de-DE" sz="2200" dirty="0"/>
              <a:t>Musiknote im Profilfach kann im Zeugnis andere Kernfachnote ausgleichen</a:t>
            </a:r>
          </a:p>
        </p:txBody>
      </p:sp>
      <p:pic>
        <p:nvPicPr>
          <p:cNvPr id="3" name="Grafik 2">
            <a:extLst>
              <a:ext uri="{FF2B5EF4-FFF2-40B4-BE49-F238E27FC236}">
                <a16:creationId xmlns:a16="http://schemas.microsoft.com/office/drawing/2014/main" id="{70A8E62A-AE99-47F3-9DD8-CEAB35D162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843" t="9277"/>
          <a:stretch/>
        </p:blipFill>
        <p:spPr>
          <a:xfrm>
            <a:off x="6566053" y="985651"/>
            <a:ext cx="5625947" cy="5875103"/>
          </a:xfrm>
          <a:prstGeom prst="rect">
            <a:avLst/>
          </a:prstGeom>
        </p:spPr>
      </p:pic>
    </p:spTree>
    <p:extLst>
      <p:ext uri="{BB962C8B-B14F-4D97-AF65-F5344CB8AC3E}">
        <p14:creationId xmlns:p14="http://schemas.microsoft.com/office/powerpoint/2010/main" val="166294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Warum sollte mein Kind den Musikzug wählen?</a:t>
            </a:r>
          </a:p>
        </p:txBody>
      </p:sp>
      <p:sp>
        <p:nvSpPr>
          <p:cNvPr id="5" name="Textfeld 4">
            <a:extLst>
              <a:ext uri="{FF2B5EF4-FFF2-40B4-BE49-F238E27FC236}">
                <a16:creationId xmlns:a16="http://schemas.microsoft.com/office/drawing/2014/main" id="{3D5011ED-1B34-4235-AED9-A39B6E1C95C0}"/>
              </a:ext>
            </a:extLst>
          </p:cNvPr>
          <p:cNvSpPr txBox="1"/>
          <p:nvPr/>
        </p:nvSpPr>
        <p:spPr>
          <a:xfrm>
            <a:off x="2610997" y="1745629"/>
            <a:ext cx="8394852" cy="4493538"/>
          </a:xfrm>
          <a:prstGeom prst="rect">
            <a:avLst/>
          </a:prstGeom>
          <a:noFill/>
        </p:spPr>
        <p:txBody>
          <a:bodyPr wrap="square">
            <a:spAutoFit/>
          </a:bodyPr>
          <a:lstStyle/>
          <a:p>
            <a:r>
              <a:rPr lang="de-DE" sz="2200" dirty="0"/>
              <a:t>Die Musikklassen haben einen engen sozialen Zusammenhalt und lernen sich und die anderen Mitschüler ganz anders kennen. </a:t>
            </a:r>
          </a:p>
          <a:p>
            <a:endParaRPr lang="de-DE" sz="2200" dirty="0"/>
          </a:p>
          <a:p>
            <a:endParaRPr lang="de-DE" sz="2200" dirty="0"/>
          </a:p>
          <a:p>
            <a:r>
              <a:rPr lang="de-DE" sz="2200" dirty="0"/>
              <a:t>Die Kinder stärken ihr Selbstwertgefühl und gleichzeitig eine Gruppenidentifikation durch das verstärkte Musizieren und Singen.</a:t>
            </a:r>
          </a:p>
          <a:p>
            <a:r>
              <a:rPr lang="de-DE" sz="2200" dirty="0"/>
              <a:t>Hierdurch zeigen sie oft auch ein ausgeprägtes Konzentrations-vermögen.</a:t>
            </a:r>
          </a:p>
          <a:p>
            <a:endParaRPr lang="de-DE" sz="2200" dirty="0"/>
          </a:p>
          <a:p>
            <a:endParaRPr lang="de-DE" sz="2200" dirty="0"/>
          </a:p>
          <a:p>
            <a:r>
              <a:rPr lang="de-DE" sz="2200" dirty="0"/>
              <a:t>Die "Musikerinnen und Musiker" werden als sehr offen, herzlich und freundlich im Schulleben wahrgenommen und kennen sich durch die AGs über die Jahrgänge hinweg.</a:t>
            </a:r>
          </a:p>
        </p:txBody>
      </p:sp>
      <p:sp>
        <p:nvSpPr>
          <p:cNvPr id="6" name="Ellipse 5">
            <a:extLst>
              <a:ext uri="{FF2B5EF4-FFF2-40B4-BE49-F238E27FC236}">
                <a16:creationId xmlns:a16="http://schemas.microsoft.com/office/drawing/2014/main" id="{DF5110C9-7ED8-43E7-A68A-C68397827F57}"/>
              </a:ext>
            </a:extLst>
          </p:cNvPr>
          <p:cNvSpPr>
            <a:spLocks noChangeAspect="1"/>
          </p:cNvSpPr>
          <p:nvPr/>
        </p:nvSpPr>
        <p:spPr>
          <a:xfrm>
            <a:off x="791361" y="1401202"/>
            <a:ext cx="1463183" cy="146318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7" name="Ellipse 6">
            <a:extLst>
              <a:ext uri="{FF2B5EF4-FFF2-40B4-BE49-F238E27FC236}">
                <a16:creationId xmlns:a16="http://schemas.microsoft.com/office/drawing/2014/main" id="{055F83DA-3BDD-4CE1-A078-44096432F828}"/>
              </a:ext>
            </a:extLst>
          </p:cNvPr>
          <p:cNvSpPr>
            <a:spLocks noChangeAspect="1"/>
          </p:cNvSpPr>
          <p:nvPr/>
        </p:nvSpPr>
        <p:spPr>
          <a:xfrm>
            <a:off x="791361" y="3167573"/>
            <a:ext cx="1463183" cy="146318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9" name="Ellipse 8">
            <a:extLst>
              <a:ext uri="{FF2B5EF4-FFF2-40B4-BE49-F238E27FC236}">
                <a16:creationId xmlns:a16="http://schemas.microsoft.com/office/drawing/2014/main" id="{FBBCDFD9-F932-43C3-B945-06B561590174}"/>
              </a:ext>
            </a:extLst>
          </p:cNvPr>
          <p:cNvSpPr>
            <a:spLocks noChangeAspect="1"/>
          </p:cNvSpPr>
          <p:nvPr/>
        </p:nvSpPr>
        <p:spPr>
          <a:xfrm>
            <a:off x="791361" y="4933944"/>
            <a:ext cx="1463183" cy="146318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pic>
        <p:nvPicPr>
          <p:cNvPr id="3" name="Grafik 2">
            <a:extLst>
              <a:ext uri="{FF2B5EF4-FFF2-40B4-BE49-F238E27FC236}">
                <a16:creationId xmlns:a16="http://schemas.microsoft.com/office/drawing/2014/main" id="{28C60731-22B0-4999-9513-190C76C467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492" y="1596605"/>
            <a:ext cx="1044000" cy="1044000"/>
          </a:xfrm>
          <a:prstGeom prst="rect">
            <a:avLst/>
          </a:prstGeom>
        </p:spPr>
      </p:pic>
      <p:pic>
        <p:nvPicPr>
          <p:cNvPr id="14" name="Grafik 13">
            <a:extLst>
              <a:ext uri="{FF2B5EF4-FFF2-40B4-BE49-F238E27FC236}">
                <a16:creationId xmlns:a16="http://schemas.microsoft.com/office/drawing/2014/main" id="{447F905D-3DE4-4DC8-A866-C17686D6E0B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0662" r="69754" b="10458"/>
          <a:stretch/>
        </p:blipFill>
        <p:spPr>
          <a:xfrm>
            <a:off x="1066024" y="5210977"/>
            <a:ext cx="331298" cy="864000"/>
          </a:xfrm>
          <a:prstGeom prst="rect">
            <a:avLst/>
          </a:prstGeom>
        </p:spPr>
      </p:pic>
      <p:pic>
        <p:nvPicPr>
          <p:cNvPr id="15" name="Grafik 14">
            <a:extLst>
              <a:ext uri="{FF2B5EF4-FFF2-40B4-BE49-F238E27FC236}">
                <a16:creationId xmlns:a16="http://schemas.microsoft.com/office/drawing/2014/main" id="{1EA18C01-3718-4AAA-8D43-FE6B5CA277E7}"/>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0662" r="69754" b="10458"/>
          <a:stretch/>
        </p:blipFill>
        <p:spPr>
          <a:xfrm>
            <a:off x="1451120" y="5498977"/>
            <a:ext cx="220865" cy="576000"/>
          </a:xfrm>
          <a:prstGeom prst="rect">
            <a:avLst/>
          </a:prstGeom>
        </p:spPr>
      </p:pic>
      <p:pic>
        <p:nvPicPr>
          <p:cNvPr id="16" name="Grafik 15">
            <a:extLst>
              <a:ext uri="{FF2B5EF4-FFF2-40B4-BE49-F238E27FC236}">
                <a16:creationId xmlns:a16="http://schemas.microsoft.com/office/drawing/2014/main" id="{5A7BD352-4B4D-4A4E-BD64-C8AA7473A773}"/>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10662" r="69754" b="10458"/>
          <a:stretch/>
        </p:blipFill>
        <p:spPr>
          <a:xfrm>
            <a:off x="1742114" y="5354977"/>
            <a:ext cx="276082" cy="720000"/>
          </a:xfrm>
          <a:prstGeom prst="rect">
            <a:avLst/>
          </a:prstGeom>
        </p:spPr>
      </p:pic>
      <p:pic>
        <p:nvPicPr>
          <p:cNvPr id="10" name="Grafik 9">
            <a:extLst>
              <a:ext uri="{FF2B5EF4-FFF2-40B4-BE49-F238E27FC236}">
                <a16:creationId xmlns:a16="http://schemas.microsoft.com/office/drawing/2014/main" id="{982563EB-07C7-42F7-99DF-AC97A13206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5338" y="3421348"/>
            <a:ext cx="972000" cy="972000"/>
          </a:xfrm>
          <a:prstGeom prst="rect">
            <a:avLst/>
          </a:prstGeom>
        </p:spPr>
      </p:pic>
    </p:spTree>
    <p:extLst>
      <p:ext uri="{BB962C8B-B14F-4D97-AF65-F5344CB8AC3E}">
        <p14:creationId xmlns:p14="http://schemas.microsoft.com/office/powerpoint/2010/main" val="47433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Musikalische Ensembles</a:t>
            </a:r>
          </a:p>
        </p:txBody>
      </p:sp>
      <p:sp>
        <p:nvSpPr>
          <p:cNvPr id="5" name="Textfeld 4">
            <a:extLst>
              <a:ext uri="{FF2B5EF4-FFF2-40B4-BE49-F238E27FC236}">
                <a16:creationId xmlns:a16="http://schemas.microsoft.com/office/drawing/2014/main" id="{605E3F23-D920-40ED-AE2F-9E660CF7CC05}"/>
              </a:ext>
            </a:extLst>
          </p:cNvPr>
          <p:cNvSpPr txBox="1"/>
          <p:nvPr/>
        </p:nvSpPr>
        <p:spPr>
          <a:xfrm>
            <a:off x="486118" y="1315970"/>
            <a:ext cx="11239959" cy="430887"/>
          </a:xfrm>
          <a:prstGeom prst="rect">
            <a:avLst/>
          </a:prstGeom>
          <a:noFill/>
        </p:spPr>
        <p:txBody>
          <a:bodyPr wrap="square">
            <a:spAutoFit/>
          </a:bodyPr>
          <a:lstStyle/>
          <a:p>
            <a:pPr algn="ctr"/>
            <a:r>
              <a:rPr lang="de-DE" sz="2200" b="1" dirty="0"/>
              <a:t>Tragende Säule des sozialen Miteinanders am MSG:</a:t>
            </a:r>
            <a:endParaRPr lang="de-DE" sz="2200" dirty="0"/>
          </a:p>
        </p:txBody>
      </p:sp>
      <p:grpSp>
        <p:nvGrpSpPr>
          <p:cNvPr id="3" name="Gruppieren 2">
            <a:extLst>
              <a:ext uri="{FF2B5EF4-FFF2-40B4-BE49-F238E27FC236}">
                <a16:creationId xmlns:a16="http://schemas.microsoft.com/office/drawing/2014/main" id="{C5543669-E266-4C31-A136-B358CDDAEA40}"/>
              </a:ext>
            </a:extLst>
          </p:cNvPr>
          <p:cNvGrpSpPr/>
          <p:nvPr/>
        </p:nvGrpSpPr>
        <p:grpSpPr>
          <a:xfrm>
            <a:off x="105337" y="1946016"/>
            <a:ext cx="11598035" cy="4805624"/>
            <a:chOff x="345367" y="1929604"/>
            <a:chExt cx="11598035" cy="4805624"/>
          </a:xfrm>
        </p:grpSpPr>
        <p:sp>
          <p:nvSpPr>
            <p:cNvPr id="6" name="Ellipse 5">
              <a:extLst>
                <a:ext uri="{FF2B5EF4-FFF2-40B4-BE49-F238E27FC236}">
                  <a16:creationId xmlns:a16="http://schemas.microsoft.com/office/drawing/2014/main" id="{304E9A58-DFB9-4FE3-AF14-130810E1D258}"/>
                </a:ext>
              </a:extLst>
            </p:cNvPr>
            <p:cNvSpPr>
              <a:spLocks noChangeAspect="1"/>
            </p:cNvSpPr>
            <p:nvPr/>
          </p:nvSpPr>
          <p:spPr>
            <a:xfrm>
              <a:off x="8223584" y="2842934"/>
              <a:ext cx="3719818" cy="3719818"/>
            </a:xfrm>
            <a:prstGeom prst="ellipse">
              <a:avLst/>
            </a:prstGeom>
            <a:solidFill>
              <a:srgbClr val="85C5B7"/>
            </a:solidFill>
            <a:ln w="28575">
              <a:solidFill>
                <a:srgbClr val="0B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9" name="Ellipse 8">
              <a:extLst>
                <a:ext uri="{FF2B5EF4-FFF2-40B4-BE49-F238E27FC236}">
                  <a16:creationId xmlns:a16="http://schemas.microsoft.com/office/drawing/2014/main" id="{C3649885-53E1-462E-B48F-EFDDD28AC275}"/>
                </a:ext>
              </a:extLst>
            </p:cNvPr>
            <p:cNvSpPr>
              <a:spLocks noChangeAspect="1"/>
            </p:cNvSpPr>
            <p:nvPr/>
          </p:nvSpPr>
          <p:spPr>
            <a:xfrm>
              <a:off x="4280322" y="1929604"/>
              <a:ext cx="4220992" cy="4220992"/>
            </a:xfrm>
            <a:prstGeom prst="ellipse">
              <a:avLst/>
            </a:prstGeom>
            <a:solidFill>
              <a:srgbClr val="FAD9A4"/>
            </a:solidFill>
            <a:ln w="28575">
              <a:solidFill>
                <a:srgbClr val="F6B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2" name="Textfeld 1">
              <a:extLst>
                <a:ext uri="{FF2B5EF4-FFF2-40B4-BE49-F238E27FC236}">
                  <a16:creationId xmlns:a16="http://schemas.microsoft.com/office/drawing/2014/main" id="{18BFA12D-ADCE-48A0-A582-540B1D07617F}"/>
                </a:ext>
              </a:extLst>
            </p:cNvPr>
            <p:cNvSpPr txBox="1"/>
            <p:nvPr/>
          </p:nvSpPr>
          <p:spPr>
            <a:xfrm>
              <a:off x="4026141" y="2702458"/>
              <a:ext cx="4729353" cy="3077766"/>
            </a:xfrm>
            <a:prstGeom prst="rect">
              <a:avLst/>
            </a:prstGeom>
            <a:noFill/>
          </p:spPr>
          <p:txBody>
            <a:bodyPr wrap="square" rtlCol="0">
              <a:spAutoFit/>
            </a:bodyPr>
            <a:lstStyle/>
            <a:p>
              <a:pPr algn="ctr"/>
              <a:r>
                <a:rPr lang="de-DE" sz="2200" b="1" dirty="0">
                  <a:solidFill>
                    <a:schemeClr val="tx1"/>
                  </a:solidFill>
                </a:rPr>
                <a:t>Orchester </a:t>
              </a:r>
            </a:p>
            <a:p>
              <a:pPr algn="ctr"/>
              <a:r>
                <a:rPr lang="de-DE" sz="2200" dirty="0">
                  <a:solidFill>
                    <a:schemeClr val="tx1"/>
                  </a:solidFill>
                </a:rPr>
                <a:t>Schulorchester (Stufe 5-8)</a:t>
              </a:r>
            </a:p>
            <a:p>
              <a:pPr algn="ctr"/>
              <a:r>
                <a:rPr lang="de-DE" sz="2200" dirty="0">
                  <a:solidFill>
                    <a:schemeClr val="tx1"/>
                  </a:solidFill>
                </a:rPr>
                <a:t>Kammerorchester (Stufe 9-12)</a:t>
              </a:r>
            </a:p>
            <a:p>
              <a:pPr algn="ctr"/>
              <a:r>
                <a:rPr lang="de-DE" sz="2200" dirty="0">
                  <a:solidFill>
                    <a:schemeClr val="tx1"/>
                  </a:solidFill>
                </a:rPr>
                <a:t>Sinfonisches Blasorchester</a:t>
              </a:r>
              <a:br>
                <a:rPr lang="de-DE" sz="2200" dirty="0">
                  <a:solidFill>
                    <a:schemeClr val="tx1"/>
                  </a:solidFill>
                </a:rPr>
              </a:br>
              <a:r>
                <a:rPr lang="de-DE" sz="2200" dirty="0">
                  <a:solidFill>
                    <a:schemeClr val="tx1"/>
                  </a:solidFill>
                </a:rPr>
                <a:t>(Stufe 5-12)</a:t>
              </a:r>
            </a:p>
            <a:p>
              <a:pPr algn="ctr"/>
              <a:r>
                <a:rPr lang="de-DE" sz="2200" dirty="0">
                  <a:solidFill>
                    <a:schemeClr val="tx1"/>
                  </a:solidFill>
                </a:rPr>
                <a:t>Big Band (Stufe 9-12)</a:t>
              </a:r>
            </a:p>
            <a:p>
              <a:pPr algn="ctr"/>
              <a:r>
                <a:rPr lang="de-DE" sz="2200" dirty="0">
                  <a:solidFill>
                    <a:schemeClr val="tx1"/>
                  </a:solidFill>
                </a:rPr>
                <a:t>projektbezogenes</a:t>
              </a:r>
              <a:br>
                <a:rPr lang="de-DE" sz="2200" dirty="0">
                  <a:solidFill>
                    <a:schemeClr val="tx1"/>
                  </a:solidFill>
                </a:rPr>
              </a:br>
              <a:r>
                <a:rPr lang="de-DE" sz="2200" dirty="0">
                  <a:solidFill>
                    <a:schemeClr val="tx1"/>
                  </a:solidFill>
                </a:rPr>
                <a:t>Sinfonieorchester</a:t>
              </a:r>
            </a:p>
            <a:p>
              <a:endParaRPr lang="de-DE" dirty="0"/>
            </a:p>
          </p:txBody>
        </p:sp>
        <p:sp>
          <p:nvSpPr>
            <p:cNvPr id="14" name="Textfeld 13">
              <a:extLst>
                <a:ext uri="{FF2B5EF4-FFF2-40B4-BE49-F238E27FC236}">
                  <a16:creationId xmlns:a16="http://schemas.microsoft.com/office/drawing/2014/main" id="{61BE8390-F011-4B49-A50C-9E9D4DF13150}"/>
                </a:ext>
              </a:extLst>
            </p:cNvPr>
            <p:cNvSpPr txBox="1"/>
            <p:nvPr/>
          </p:nvSpPr>
          <p:spPr>
            <a:xfrm>
              <a:off x="8427685" y="3318908"/>
              <a:ext cx="3305262" cy="3416320"/>
            </a:xfrm>
            <a:prstGeom prst="rect">
              <a:avLst/>
            </a:prstGeom>
            <a:noFill/>
          </p:spPr>
          <p:txBody>
            <a:bodyPr wrap="square" rtlCol="0">
              <a:spAutoFit/>
            </a:bodyPr>
            <a:lstStyle/>
            <a:p>
              <a:pPr algn="ctr"/>
              <a:r>
                <a:rPr lang="de-DE" sz="2200" b="1" dirty="0">
                  <a:solidFill>
                    <a:schemeClr val="tx1"/>
                  </a:solidFill>
                </a:rPr>
                <a:t>Konzerte</a:t>
              </a:r>
            </a:p>
            <a:p>
              <a:pPr algn="ctr"/>
              <a:r>
                <a:rPr lang="de-DE" sz="2200" dirty="0">
                  <a:solidFill>
                    <a:schemeClr val="tx1"/>
                  </a:solidFill>
                </a:rPr>
                <a:t>Weihnachts- und </a:t>
              </a:r>
            </a:p>
            <a:p>
              <a:pPr algn="ctr"/>
              <a:r>
                <a:rPr lang="de-DE" sz="2200" dirty="0">
                  <a:solidFill>
                    <a:schemeClr val="tx1"/>
                  </a:solidFill>
                </a:rPr>
                <a:t>Sommerkonzert,</a:t>
              </a:r>
            </a:p>
            <a:p>
              <a:pPr algn="ctr"/>
              <a:r>
                <a:rPr lang="de-DE" sz="2200" dirty="0">
                  <a:solidFill>
                    <a:schemeClr val="tx1"/>
                  </a:solidFill>
                </a:rPr>
                <a:t>Jazz-, Chor- und Orchesterkonzerte</a:t>
              </a:r>
            </a:p>
            <a:p>
              <a:pPr algn="ctr"/>
              <a:r>
                <a:rPr lang="de-DE" sz="2200" dirty="0">
                  <a:solidFill>
                    <a:schemeClr val="tx1"/>
                  </a:solidFill>
                </a:rPr>
                <a:t>Konzertreisen, Probentage, Musiktheater-produktionen</a:t>
              </a:r>
            </a:p>
            <a:p>
              <a:pPr algn="ctr"/>
              <a:endParaRPr lang="de-DE" sz="2200" dirty="0">
                <a:solidFill>
                  <a:schemeClr val="tx1"/>
                </a:solidFill>
              </a:endParaRPr>
            </a:p>
            <a:p>
              <a:endParaRPr lang="de-DE" dirty="0"/>
            </a:p>
          </p:txBody>
        </p:sp>
        <p:sp>
          <p:nvSpPr>
            <p:cNvPr id="7" name="Ellipse 6">
              <a:extLst>
                <a:ext uri="{FF2B5EF4-FFF2-40B4-BE49-F238E27FC236}">
                  <a16:creationId xmlns:a16="http://schemas.microsoft.com/office/drawing/2014/main" id="{79096C9E-9CEB-4389-8EBB-61E9700B3C7D}"/>
                </a:ext>
              </a:extLst>
            </p:cNvPr>
            <p:cNvSpPr>
              <a:spLocks noChangeAspect="1"/>
            </p:cNvSpPr>
            <p:nvPr/>
          </p:nvSpPr>
          <p:spPr>
            <a:xfrm>
              <a:off x="748044" y="2638752"/>
              <a:ext cx="3924000" cy="3924000"/>
            </a:xfrm>
            <a:prstGeom prst="ellipse">
              <a:avLst/>
            </a:prstGeom>
            <a:solidFill>
              <a:srgbClr val="F2A09E"/>
            </a:solidFill>
            <a:ln w="28575">
              <a:solidFill>
                <a:srgbClr val="E54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200" dirty="0">
                <a:solidFill>
                  <a:schemeClr val="tx1"/>
                </a:solidFill>
              </a:endParaRPr>
            </a:p>
          </p:txBody>
        </p:sp>
        <p:sp>
          <p:nvSpPr>
            <p:cNvPr id="13" name="Textfeld 12">
              <a:extLst>
                <a:ext uri="{FF2B5EF4-FFF2-40B4-BE49-F238E27FC236}">
                  <a16:creationId xmlns:a16="http://schemas.microsoft.com/office/drawing/2014/main" id="{3437102C-6C93-4D8E-9E6F-9B5CECE31A7F}"/>
                </a:ext>
              </a:extLst>
            </p:cNvPr>
            <p:cNvSpPr txBox="1"/>
            <p:nvPr/>
          </p:nvSpPr>
          <p:spPr>
            <a:xfrm>
              <a:off x="345367" y="3466525"/>
              <a:ext cx="4729353" cy="2400657"/>
            </a:xfrm>
            <a:prstGeom prst="rect">
              <a:avLst/>
            </a:prstGeom>
            <a:noFill/>
          </p:spPr>
          <p:txBody>
            <a:bodyPr wrap="square" rtlCol="0">
              <a:spAutoFit/>
            </a:bodyPr>
            <a:lstStyle/>
            <a:p>
              <a:pPr algn="ctr"/>
              <a:r>
                <a:rPr lang="de-DE" sz="2200" b="1" dirty="0">
                  <a:solidFill>
                    <a:schemeClr val="tx1"/>
                  </a:solidFill>
                </a:rPr>
                <a:t>Chöre</a:t>
              </a:r>
            </a:p>
            <a:p>
              <a:pPr algn="ctr"/>
              <a:r>
                <a:rPr lang="de-DE" sz="2200" dirty="0">
                  <a:solidFill>
                    <a:schemeClr val="tx1"/>
                  </a:solidFill>
                </a:rPr>
                <a:t>Unterstufenchor (Stufe 5/6)</a:t>
              </a:r>
            </a:p>
            <a:p>
              <a:pPr algn="ctr"/>
              <a:r>
                <a:rPr lang="de-DE" sz="2200" dirty="0">
                  <a:solidFill>
                    <a:schemeClr val="tx1"/>
                  </a:solidFill>
                </a:rPr>
                <a:t>Mittelstufenchor (Stufe 7/8)</a:t>
              </a:r>
            </a:p>
            <a:p>
              <a:pPr algn="ctr"/>
              <a:r>
                <a:rPr lang="de-DE" sz="2200" dirty="0">
                  <a:solidFill>
                    <a:schemeClr val="tx1"/>
                  </a:solidFill>
                </a:rPr>
                <a:t>Oberstufenchor (Stufe 9-12)</a:t>
              </a:r>
            </a:p>
            <a:p>
              <a:pPr algn="ctr"/>
              <a:r>
                <a:rPr lang="de-DE" sz="2200" dirty="0" err="1">
                  <a:solidFill>
                    <a:schemeClr val="tx1"/>
                  </a:solidFill>
                </a:rPr>
                <a:t>Jazzchor</a:t>
              </a:r>
              <a:r>
                <a:rPr lang="de-DE" sz="2200" dirty="0">
                  <a:solidFill>
                    <a:schemeClr val="tx1"/>
                  </a:solidFill>
                </a:rPr>
                <a:t> (Stufe 9-12)</a:t>
              </a:r>
            </a:p>
            <a:p>
              <a:pPr algn="ctr"/>
              <a:r>
                <a:rPr lang="de-DE" sz="2200" dirty="0">
                  <a:solidFill>
                    <a:schemeClr val="tx1"/>
                  </a:solidFill>
                </a:rPr>
                <a:t>Kammerchor (Stufe 9-12)</a:t>
              </a:r>
            </a:p>
            <a:p>
              <a:endParaRPr lang="de-DE" dirty="0"/>
            </a:p>
          </p:txBody>
        </p:sp>
      </p:grpSp>
    </p:spTree>
    <p:extLst>
      <p:ext uri="{BB962C8B-B14F-4D97-AF65-F5344CB8AC3E}">
        <p14:creationId xmlns:p14="http://schemas.microsoft.com/office/powerpoint/2010/main" val="70274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Bildungswege am MSG – Profile und Fremdsprachen</a:t>
            </a:r>
          </a:p>
        </p:txBody>
      </p:sp>
      <p:sp>
        <p:nvSpPr>
          <p:cNvPr id="17" name="Rechteck 16">
            <a:extLst>
              <a:ext uri="{FF2B5EF4-FFF2-40B4-BE49-F238E27FC236}">
                <a16:creationId xmlns:a16="http://schemas.microsoft.com/office/drawing/2014/main" id="{E61CD54C-2BBB-460E-9B0B-D8DC393A746F}"/>
              </a:ext>
            </a:extLst>
          </p:cNvPr>
          <p:cNvSpPr/>
          <p:nvPr/>
        </p:nvSpPr>
        <p:spPr>
          <a:xfrm>
            <a:off x="1937200" y="4608544"/>
            <a:ext cx="9463350" cy="695710"/>
          </a:xfrm>
          <a:prstGeom prst="rect">
            <a:avLst/>
          </a:prstGeom>
          <a:pattFill prst="wdUpDiag">
            <a:fgClr>
              <a:srgbClr val="E5413E"/>
            </a:fgClr>
            <a:bgClr>
              <a:srgbClr val="ABC5D5"/>
            </a:bgClr>
          </a:patt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Französisch oder Latein</a:t>
            </a:r>
          </a:p>
        </p:txBody>
      </p:sp>
      <p:sp>
        <p:nvSpPr>
          <p:cNvPr id="9" name="Rechteck 8">
            <a:extLst>
              <a:ext uri="{FF2B5EF4-FFF2-40B4-BE49-F238E27FC236}">
                <a16:creationId xmlns:a16="http://schemas.microsoft.com/office/drawing/2014/main" id="{7DE322F9-96B9-4496-B723-14B1FF2B5C9D}"/>
              </a:ext>
            </a:extLst>
          </p:cNvPr>
          <p:cNvSpPr/>
          <p:nvPr/>
        </p:nvSpPr>
        <p:spPr>
          <a:xfrm>
            <a:off x="1937200" y="2737742"/>
            <a:ext cx="3154450" cy="1167787"/>
          </a:xfrm>
          <a:prstGeom prst="rect">
            <a:avLst/>
          </a:prstGeom>
          <a:solidFill>
            <a:srgbClr val="FAD9A4"/>
          </a:solidFill>
          <a:ln w="28575">
            <a:solidFill>
              <a:srgbClr val="F6B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s-Profil</a:t>
            </a:r>
          </a:p>
          <a:p>
            <a:pPr algn="ctr"/>
            <a:r>
              <a:rPr lang="de-DE" sz="2200" dirty="0">
                <a:solidFill>
                  <a:schemeClr val="tx1"/>
                </a:solidFill>
              </a:rPr>
              <a:t>Spanisch als Kernfach</a:t>
            </a:r>
          </a:p>
        </p:txBody>
      </p:sp>
      <p:sp>
        <p:nvSpPr>
          <p:cNvPr id="10" name="Rechteck 9">
            <a:extLst>
              <a:ext uri="{FF2B5EF4-FFF2-40B4-BE49-F238E27FC236}">
                <a16:creationId xmlns:a16="http://schemas.microsoft.com/office/drawing/2014/main" id="{CAEA0B78-99E3-4729-B90B-B7586E269BCD}"/>
              </a:ext>
            </a:extLst>
          </p:cNvPr>
          <p:cNvSpPr/>
          <p:nvPr/>
        </p:nvSpPr>
        <p:spPr>
          <a:xfrm>
            <a:off x="8246100" y="2737742"/>
            <a:ext cx="3154449" cy="1167787"/>
          </a:xfrm>
          <a:prstGeom prst="rect">
            <a:avLst/>
          </a:prstGeom>
          <a:solidFill>
            <a:srgbClr val="F2A09E"/>
          </a:solidFill>
          <a:ln w="28575">
            <a:solidFill>
              <a:srgbClr val="E54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Musik-Profil</a:t>
            </a:r>
          </a:p>
          <a:p>
            <a:pPr algn="ctr"/>
            <a:r>
              <a:rPr lang="de-DE" sz="2200" dirty="0">
                <a:solidFill>
                  <a:schemeClr val="tx1"/>
                </a:solidFill>
              </a:rPr>
              <a:t>Musik als Kernfach</a:t>
            </a:r>
          </a:p>
        </p:txBody>
      </p:sp>
      <p:sp>
        <p:nvSpPr>
          <p:cNvPr id="12" name="Rechteck 11">
            <a:extLst>
              <a:ext uri="{FF2B5EF4-FFF2-40B4-BE49-F238E27FC236}">
                <a16:creationId xmlns:a16="http://schemas.microsoft.com/office/drawing/2014/main" id="{1072DFEE-9884-4464-8D90-7613788D84E4}"/>
              </a:ext>
            </a:extLst>
          </p:cNvPr>
          <p:cNvSpPr/>
          <p:nvPr/>
        </p:nvSpPr>
        <p:spPr>
          <a:xfrm>
            <a:off x="1937200" y="5304253"/>
            <a:ext cx="9463350" cy="670651"/>
          </a:xfrm>
          <a:prstGeom prst="rect">
            <a:avLst/>
          </a:prstGeom>
          <a:pattFill prst="wdUpDiag">
            <a:fgClr>
              <a:srgbClr val="E5413E"/>
            </a:fgClr>
            <a:bgClr>
              <a:srgbClr val="ABC5D5"/>
            </a:bgClr>
          </a:patt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Englisch</a:t>
            </a:r>
          </a:p>
        </p:txBody>
      </p:sp>
      <p:sp>
        <p:nvSpPr>
          <p:cNvPr id="18" name="Rechteck 17">
            <a:extLst>
              <a:ext uri="{FF2B5EF4-FFF2-40B4-BE49-F238E27FC236}">
                <a16:creationId xmlns:a16="http://schemas.microsoft.com/office/drawing/2014/main" id="{6D75778B-D295-4F97-B07B-27F3EF446BE2}"/>
              </a:ext>
            </a:extLst>
          </p:cNvPr>
          <p:cNvSpPr/>
          <p:nvPr/>
        </p:nvSpPr>
        <p:spPr>
          <a:xfrm>
            <a:off x="1096315" y="3930586"/>
            <a:ext cx="10304235" cy="6706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Jeder Schüler hat die Wahl zwischen allen drei Profilen.</a:t>
            </a:r>
          </a:p>
        </p:txBody>
      </p:sp>
      <p:sp>
        <p:nvSpPr>
          <p:cNvPr id="15" name="Rechteck 14">
            <a:extLst>
              <a:ext uri="{FF2B5EF4-FFF2-40B4-BE49-F238E27FC236}">
                <a16:creationId xmlns:a16="http://schemas.microsoft.com/office/drawing/2014/main" id="{DC95CEA3-F34E-4A9A-96B4-505BCB9A8774}"/>
              </a:ext>
            </a:extLst>
          </p:cNvPr>
          <p:cNvSpPr/>
          <p:nvPr/>
        </p:nvSpPr>
        <p:spPr>
          <a:xfrm>
            <a:off x="5091650" y="2737742"/>
            <a:ext cx="3154450" cy="1167787"/>
          </a:xfrm>
          <a:prstGeom prst="rect">
            <a:avLst/>
          </a:prstGeom>
          <a:solidFill>
            <a:srgbClr val="85C5B7"/>
          </a:solidFill>
          <a:ln w="28575">
            <a:solidFill>
              <a:srgbClr val="0B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tx1"/>
                </a:solidFill>
              </a:rPr>
              <a:t>n-Profil</a:t>
            </a:r>
          </a:p>
          <a:p>
            <a:pPr algn="ctr"/>
            <a:r>
              <a:rPr lang="de-DE" sz="2200" dirty="0" err="1">
                <a:solidFill>
                  <a:schemeClr val="tx1"/>
                </a:solidFill>
              </a:rPr>
              <a:t>NwT</a:t>
            </a:r>
            <a:r>
              <a:rPr lang="de-DE" sz="2200" dirty="0">
                <a:solidFill>
                  <a:schemeClr val="tx1"/>
                </a:solidFill>
              </a:rPr>
              <a:t> (Naturwissenschaft und Technik) als Kernfach</a:t>
            </a:r>
          </a:p>
        </p:txBody>
      </p:sp>
      <p:sp>
        <p:nvSpPr>
          <p:cNvPr id="19" name="Rechteck 18">
            <a:extLst>
              <a:ext uri="{FF2B5EF4-FFF2-40B4-BE49-F238E27FC236}">
                <a16:creationId xmlns:a16="http://schemas.microsoft.com/office/drawing/2014/main" id="{7D6A896E-0CA2-46D3-A8DE-614B9CC8B071}"/>
              </a:ext>
            </a:extLst>
          </p:cNvPr>
          <p:cNvSpPr/>
          <p:nvPr/>
        </p:nvSpPr>
        <p:spPr>
          <a:xfrm>
            <a:off x="1937200" y="1538847"/>
            <a:ext cx="9463350" cy="11772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Unterricht in der Kursstufe</a:t>
            </a:r>
            <a:br>
              <a:rPr lang="de-DE" sz="2200" dirty="0">
                <a:solidFill>
                  <a:schemeClr val="tx1"/>
                </a:solidFill>
              </a:rPr>
            </a:br>
            <a:r>
              <a:rPr lang="de-DE" sz="2200" dirty="0">
                <a:solidFill>
                  <a:schemeClr val="tx1"/>
                </a:solidFill>
              </a:rPr>
              <a:t>(abgesehen von den Fremdsprachen unabhängig vom bisher besuchten Profil):</a:t>
            </a:r>
          </a:p>
          <a:p>
            <a:pPr algn="ctr"/>
            <a:r>
              <a:rPr lang="de-DE" sz="2200" dirty="0">
                <a:solidFill>
                  <a:schemeClr val="tx1"/>
                </a:solidFill>
              </a:rPr>
              <a:t>Belegung von 3 Leistungsfächern und weiteren Fächern als Basisfächer</a:t>
            </a:r>
          </a:p>
        </p:txBody>
      </p:sp>
      <p:sp>
        <p:nvSpPr>
          <p:cNvPr id="6" name="Textfeld 5">
            <a:extLst>
              <a:ext uri="{FF2B5EF4-FFF2-40B4-BE49-F238E27FC236}">
                <a16:creationId xmlns:a16="http://schemas.microsoft.com/office/drawing/2014/main" id="{FAF67FB4-76FD-4DEB-8991-17D717092E38}"/>
              </a:ext>
            </a:extLst>
          </p:cNvPr>
          <p:cNvSpPr txBox="1"/>
          <p:nvPr/>
        </p:nvSpPr>
        <p:spPr>
          <a:xfrm>
            <a:off x="1953996" y="6020744"/>
            <a:ext cx="9463350" cy="769441"/>
          </a:xfrm>
          <a:prstGeom prst="rect">
            <a:avLst/>
          </a:prstGeom>
          <a:noFill/>
        </p:spPr>
        <p:txBody>
          <a:bodyPr wrap="square" rtlCol="0">
            <a:spAutoFit/>
          </a:bodyPr>
          <a:lstStyle/>
          <a:p>
            <a:pPr algn="ctr"/>
            <a:r>
              <a:rPr lang="de-DE" sz="2200" dirty="0">
                <a:solidFill>
                  <a:srgbClr val="E5413E"/>
                </a:solidFill>
              </a:rPr>
              <a:t>Fakultativ möglich: verstärkter Musikunterricht Kl. </a:t>
            </a:r>
            <a:r>
              <a:rPr lang="de-DE" sz="2200">
                <a:solidFill>
                  <a:srgbClr val="E5413E"/>
                </a:solidFill>
              </a:rPr>
              <a:t>5-7 </a:t>
            </a:r>
            <a:endParaRPr lang="de-DE" sz="2200" dirty="0">
              <a:solidFill>
                <a:srgbClr val="E5413E"/>
              </a:solidFill>
            </a:endParaRPr>
          </a:p>
          <a:p>
            <a:pPr algn="ctr"/>
            <a:r>
              <a:rPr lang="de-DE" sz="2200" dirty="0">
                <a:solidFill>
                  <a:srgbClr val="E5413E"/>
                </a:solidFill>
              </a:rPr>
              <a:t>(Entscheidung bei der Schulanmeldung Klasse 5) </a:t>
            </a:r>
          </a:p>
        </p:txBody>
      </p:sp>
      <p:sp>
        <p:nvSpPr>
          <p:cNvPr id="20" name="Rechteck 19">
            <a:extLst>
              <a:ext uri="{FF2B5EF4-FFF2-40B4-BE49-F238E27FC236}">
                <a16:creationId xmlns:a16="http://schemas.microsoft.com/office/drawing/2014/main" id="{35AA38EA-2C7E-4A57-8E79-527120F2CEF0}"/>
              </a:ext>
            </a:extLst>
          </p:cNvPr>
          <p:cNvSpPr/>
          <p:nvPr/>
        </p:nvSpPr>
        <p:spPr>
          <a:xfrm>
            <a:off x="1096315" y="1538847"/>
            <a:ext cx="840885" cy="117680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Kl. 12</a:t>
            </a:r>
          </a:p>
          <a:p>
            <a:pPr algn="ctr"/>
            <a:r>
              <a:rPr lang="de-DE" sz="2200" dirty="0">
                <a:solidFill>
                  <a:schemeClr val="tx1"/>
                </a:solidFill>
              </a:rPr>
              <a:t>Kl. 11</a:t>
            </a:r>
          </a:p>
        </p:txBody>
      </p:sp>
      <p:sp>
        <p:nvSpPr>
          <p:cNvPr id="21" name="Rechteck 20">
            <a:extLst>
              <a:ext uri="{FF2B5EF4-FFF2-40B4-BE49-F238E27FC236}">
                <a16:creationId xmlns:a16="http://schemas.microsoft.com/office/drawing/2014/main" id="{973DC058-3FB4-4AA5-8D4A-9D5657387D69}"/>
              </a:ext>
            </a:extLst>
          </p:cNvPr>
          <p:cNvSpPr/>
          <p:nvPr/>
        </p:nvSpPr>
        <p:spPr>
          <a:xfrm>
            <a:off x="1096315" y="2715652"/>
            <a:ext cx="840885" cy="121493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Kl. 10</a:t>
            </a:r>
          </a:p>
          <a:p>
            <a:pPr algn="ctr"/>
            <a:r>
              <a:rPr lang="de-DE" sz="2200" dirty="0">
                <a:solidFill>
                  <a:schemeClr val="tx1"/>
                </a:solidFill>
              </a:rPr>
              <a:t>Kl. 9</a:t>
            </a:r>
          </a:p>
          <a:p>
            <a:pPr algn="ctr"/>
            <a:r>
              <a:rPr lang="de-DE" sz="2200" dirty="0">
                <a:solidFill>
                  <a:schemeClr val="tx1"/>
                </a:solidFill>
              </a:rPr>
              <a:t>Kl. 8</a:t>
            </a:r>
          </a:p>
        </p:txBody>
      </p:sp>
      <p:sp>
        <p:nvSpPr>
          <p:cNvPr id="22" name="Rechteck 21">
            <a:extLst>
              <a:ext uri="{FF2B5EF4-FFF2-40B4-BE49-F238E27FC236}">
                <a16:creationId xmlns:a16="http://schemas.microsoft.com/office/drawing/2014/main" id="{F72B5D7C-5A81-4D30-B7AA-ABE788F92EFC}"/>
              </a:ext>
            </a:extLst>
          </p:cNvPr>
          <p:cNvSpPr/>
          <p:nvPr/>
        </p:nvSpPr>
        <p:spPr>
          <a:xfrm>
            <a:off x="1096314" y="4601238"/>
            <a:ext cx="840885" cy="7030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Kl. 7</a:t>
            </a:r>
          </a:p>
          <a:p>
            <a:pPr algn="ctr"/>
            <a:r>
              <a:rPr lang="de-DE" sz="2200" dirty="0">
                <a:solidFill>
                  <a:schemeClr val="tx1"/>
                </a:solidFill>
              </a:rPr>
              <a:t>Kl. 6</a:t>
            </a:r>
          </a:p>
        </p:txBody>
      </p:sp>
      <p:sp>
        <p:nvSpPr>
          <p:cNvPr id="23" name="Rechteck 22">
            <a:extLst>
              <a:ext uri="{FF2B5EF4-FFF2-40B4-BE49-F238E27FC236}">
                <a16:creationId xmlns:a16="http://schemas.microsoft.com/office/drawing/2014/main" id="{DBDCA946-FA4B-4D7B-81BD-9F36B6A0A41C}"/>
              </a:ext>
            </a:extLst>
          </p:cNvPr>
          <p:cNvSpPr/>
          <p:nvPr/>
        </p:nvSpPr>
        <p:spPr>
          <a:xfrm>
            <a:off x="1096313" y="5304252"/>
            <a:ext cx="840885" cy="6706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Kl. 5</a:t>
            </a:r>
          </a:p>
        </p:txBody>
      </p:sp>
      <p:sp>
        <p:nvSpPr>
          <p:cNvPr id="7" name="Pfeil: nach oben 6">
            <a:extLst>
              <a:ext uri="{FF2B5EF4-FFF2-40B4-BE49-F238E27FC236}">
                <a16:creationId xmlns:a16="http://schemas.microsoft.com/office/drawing/2014/main" id="{A702CA85-CEB3-4B59-AF5D-F2A083AC1C1F}"/>
              </a:ext>
            </a:extLst>
          </p:cNvPr>
          <p:cNvSpPr/>
          <p:nvPr/>
        </p:nvSpPr>
        <p:spPr>
          <a:xfrm>
            <a:off x="616943" y="1538847"/>
            <a:ext cx="429658" cy="445809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9BF120FB-D379-41CB-B3CB-54BE12ED5C0B}"/>
              </a:ext>
            </a:extLst>
          </p:cNvPr>
          <p:cNvSpPr/>
          <p:nvPr/>
        </p:nvSpPr>
        <p:spPr>
          <a:xfrm>
            <a:off x="4749669" y="4677743"/>
            <a:ext cx="3848066" cy="546409"/>
          </a:xfrm>
          <a:prstGeom prst="rect">
            <a:avLst/>
          </a:prstGeom>
          <a:gradFill flip="none" rotWithShape="1">
            <a:gsLst>
              <a:gs pos="77891">
                <a:srgbClr val="ABC5D5"/>
              </a:gs>
              <a:gs pos="0">
                <a:srgbClr val="ABC5D5"/>
              </a:gs>
              <a:gs pos="97000">
                <a:srgbClr val="ABC5D5">
                  <a:alpha val="0"/>
                </a:srgbClr>
              </a:gs>
            </a:gsLst>
            <a:path path="rect">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Französisch oder Latein</a:t>
            </a:r>
          </a:p>
        </p:txBody>
      </p:sp>
      <p:sp>
        <p:nvSpPr>
          <p:cNvPr id="26" name="Rechteck 25">
            <a:extLst>
              <a:ext uri="{FF2B5EF4-FFF2-40B4-BE49-F238E27FC236}">
                <a16:creationId xmlns:a16="http://schemas.microsoft.com/office/drawing/2014/main" id="{86CF1F63-FCAF-4DC9-9661-E4D75B37DF1A}"/>
              </a:ext>
            </a:extLst>
          </p:cNvPr>
          <p:cNvSpPr/>
          <p:nvPr/>
        </p:nvSpPr>
        <p:spPr>
          <a:xfrm>
            <a:off x="4761638" y="5365770"/>
            <a:ext cx="3848066" cy="546409"/>
          </a:xfrm>
          <a:prstGeom prst="rect">
            <a:avLst/>
          </a:prstGeom>
          <a:gradFill flip="none" rotWithShape="1">
            <a:gsLst>
              <a:gs pos="77891">
                <a:srgbClr val="ABC5D5"/>
              </a:gs>
              <a:gs pos="0">
                <a:srgbClr val="ABC5D5"/>
              </a:gs>
              <a:gs pos="97000">
                <a:srgbClr val="ABC5D5">
                  <a:alpha val="0"/>
                </a:srgbClr>
              </a:gs>
            </a:gsLst>
            <a:path path="rect">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rPr>
              <a:t>Englisch</a:t>
            </a:r>
          </a:p>
        </p:txBody>
      </p:sp>
    </p:spTree>
    <p:extLst>
      <p:ext uri="{BB962C8B-B14F-4D97-AF65-F5344CB8AC3E}">
        <p14:creationId xmlns:p14="http://schemas.microsoft.com/office/powerpoint/2010/main" val="1483506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Weitere Informationen</a:t>
            </a:r>
          </a:p>
        </p:txBody>
      </p:sp>
      <p:sp>
        <p:nvSpPr>
          <p:cNvPr id="5" name="Textfeld 4">
            <a:extLst>
              <a:ext uri="{FF2B5EF4-FFF2-40B4-BE49-F238E27FC236}">
                <a16:creationId xmlns:a16="http://schemas.microsoft.com/office/drawing/2014/main" id="{C5035F08-B779-4C4A-8AC6-B79644D904D2}"/>
              </a:ext>
            </a:extLst>
          </p:cNvPr>
          <p:cNvSpPr txBox="1"/>
          <p:nvPr/>
        </p:nvSpPr>
        <p:spPr>
          <a:xfrm>
            <a:off x="371818" y="1315970"/>
            <a:ext cx="6425589" cy="5324535"/>
          </a:xfrm>
          <a:prstGeom prst="rect">
            <a:avLst/>
          </a:prstGeom>
          <a:noFill/>
        </p:spPr>
        <p:txBody>
          <a:bodyPr wrap="square">
            <a:spAutoFit/>
          </a:bodyPr>
          <a:lstStyle/>
          <a:p>
            <a:r>
              <a:rPr lang="de-DE" sz="2200" b="1" dirty="0"/>
              <a:t>Tag der offenen Tür: Sa, 11.2.23, 8.30 bis 13 Uhr</a:t>
            </a:r>
          </a:p>
          <a:p>
            <a:endParaRPr lang="de-DE" sz="2200" b="1" dirty="0"/>
          </a:p>
          <a:p>
            <a:r>
              <a:rPr lang="de-DE" sz="2200" b="1" dirty="0"/>
              <a:t>Anmeldung:</a:t>
            </a:r>
          </a:p>
          <a:p>
            <a:pPr marL="342900" indent="-342900">
              <a:buFont typeface="Symbol" panose="05050102010706020507" pitchFamily="18" charset="2"/>
              <a:buChar char="-"/>
            </a:pPr>
            <a:r>
              <a:rPr lang="de-DE" sz="2200" dirty="0"/>
              <a:t>Zeitraum: Mo, 06.03.23 bis Do, 09.03.2023</a:t>
            </a:r>
          </a:p>
          <a:p>
            <a:pPr marL="342900" indent="-342900">
              <a:buFont typeface="Symbol" panose="05050102010706020507" pitchFamily="18" charset="2"/>
              <a:buChar char="-"/>
            </a:pPr>
            <a:r>
              <a:rPr lang="de-DE" sz="2200" dirty="0"/>
              <a:t>Öffnungszeiten für die Anmeldung: </a:t>
            </a:r>
          </a:p>
          <a:p>
            <a:r>
              <a:rPr lang="de-DE" sz="2200" dirty="0"/>
              <a:t>06.03.2023 &amp; 07.03.2023: 8.00-16.00 Uhr</a:t>
            </a:r>
          </a:p>
          <a:p>
            <a:r>
              <a:rPr lang="de-DE" sz="2200" dirty="0"/>
              <a:t>08.03.2023 &amp; 09.03.2023: 8.00-13.00 Uhr</a:t>
            </a:r>
          </a:p>
          <a:p>
            <a:endParaRPr lang="de-DE" sz="2200" b="1" dirty="0"/>
          </a:p>
          <a:p>
            <a:r>
              <a:rPr lang="de-DE" sz="2200" b="1" dirty="0"/>
              <a:t>Mitzubringende Unterlagen:</a:t>
            </a:r>
          </a:p>
          <a:p>
            <a:pPr marL="342900" indent="-342900">
              <a:buFont typeface="Symbol" panose="05050102010706020507" pitchFamily="18" charset="2"/>
              <a:buChar char="-"/>
            </a:pPr>
            <a:r>
              <a:rPr lang="de-DE" sz="2200"/>
              <a:t>Grundschul-Empfehlung </a:t>
            </a:r>
            <a:r>
              <a:rPr lang="de-DE" sz="2200" dirty="0"/>
              <a:t>(2 Blätter für weiterführende Schule)</a:t>
            </a:r>
          </a:p>
          <a:p>
            <a:pPr marL="342900" indent="-342900">
              <a:buFont typeface="Symbol" panose="05050102010706020507" pitchFamily="18" charset="2"/>
              <a:buChar char="-"/>
            </a:pPr>
            <a:r>
              <a:rPr lang="de-DE" sz="2200" dirty="0"/>
              <a:t>Anmeldeformular (MSG-Website)</a:t>
            </a:r>
          </a:p>
          <a:p>
            <a:pPr marL="342900" indent="-342900">
              <a:buFont typeface="Symbol" panose="05050102010706020507" pitchFamily="18" charset="2"/>
              <a:buChar char="-"/>
            </a:pPr>
            <a:r>
              <a:rPr lang="de-DE" sz="2200" dirty="0"/>
              <a:t>Geburtsurkunde bzw. Pass des Kindes</a:t>
            </a:r>
          </a:p>
          <a:p>
            <a:pPr marL="342900" indent="-342900">
              <a:buFont typeface="Symbol" panose="05050102010706020507" pitchFamily="18" charset="2"/>
              <a:buChar char="-"/>
            </a:pPr>
            <a:r>
              <a:rPr lang="de-DE" sz="2200" dirty="0"/>
              <a:t>Nachweis über Masernimpfungen</a:t>
            </a:r>
          </a:p>
          <a:p>
            <a:pPr marL="342900" indent="-342900">
              <a:buFont typeface="Symbol" panose="05050102010706020507" pitchFamily="18" charset="2"/>
              <a:buChar char="-"/>
            </a:pPr>
            <a:r>
              <a:rPr lang="de-DE" sz="2200" dirty="0"/>
              <a:t>ggf. Sorgerechtsbescheid</a:t>
            </a:r>
          </a:p>
        </p:txBody>
      </p:sp>
      <p:pic>
        <p:nvPicPr>
          <p:cNvPr id="3" name="Grafik 2">
            <a:extLst>
              <a:ext uri="{FF2B5EF4-FFF2-40B4-BE49-F238E27FC236}">
                <a16:creationId xmlns:a16="http://schemas.microsoft.com/office/drawing/2014/main" id="{0E329455-C9C9-49C7-8909-E1561A1EB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72"/>
          <a:stretch/>
        </p:blipFill>
        <p:spPr>
          <a:xfrm>
            <a:off x="7620909" y="985651"/>
            <a:ext cx="4571090" cy="5872349"/>
          </a:xfrm>
          <a:prstGeom prst="rect">
            <a:avLst/>
          </a:prstGeom>
        </p:spPr>
      </p:pic>
    </p:spTree>
    <p:extLst>
      <p:ext uri="{BB962C8B-B14F-4D97-AF65-F5344CB8AC3E}">
        <p14:creationId xmlns:p14="http://schemas.microsoft.com/office/powerpoint/2010/main" val="332051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Förderung der Bildungsziele</a:t>
            </a:r>
          </a:p>
        </p:txBody>
      </p:sp>
      <p:cxnSp>
        <p:nvCxnSpPr>
          <p:cNvPr id="15" name="Gewinkelte Verbindung 17">
            <a:extLst>
              <a:ext uri="{FF2B5EF4-FFF2-40B4-BE49-F238E27FC236}">
                <a16:creationId xmlns:a16="http://schemas.microsoft.com/office/drawing/2014/main" id="{ED4F890F-B317-4792-B3C6-4EB498506A3C}"/>
              </a:ext>
            </a:extLst>
          </p:cNvPr>
          <p:cNvCxnSpPr>
            <a:cxnSpLocks/>
          </p:cNvCxnSpPr>
          <p:nvPr/>
        </p:nvCxnSpPr>
        <p:spPr>
          <a:xfrm rot="5400000">
            <a:off x="4365951" y="437072"/>
            <a:ext cx="396000" cy="3132000"/>
          </a:xfrm>
          <a:prstGeom prst="bentConnector3">
            <a:avLst>
              <a:gd name="adj1" fmla="val 50000"/>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grpSp>
        <p:nvGrpSpPr>
          <p:cNvPr id="17" name="Gruppieren 33">
            <a:extLst>
              <a:ext uri="{FF2B5EF4-FFF2-40B4-BE49-F238E27FC236}">
                <a16:creationId xmlns:a16="http://schemas.microsoft.com/office/drawing/2014/main" id="{A1680D87-3625-46F6-B143-2C5C155AFE33}"/>
              </a:ext>
            </a:extLst>
          </p:cNvPr>
          <p:cNvGrpSpPr/>
          <p:nvPr/>
        </p:nvGrpSpPr>
        <p:grpSpPr>
          <a:xfrm>
            <a:off x="2997951" y="2784087"/>
            <a:ext cx="6264000" cy="440028"/>
            <a:chOff x="2033718" y="3110159"/>
            <a:chExt cx="5058562" cy="440028"/>
          </a:xfrm>
        </p:grpSpPr>
        <p:cxnSp>
          <p:nvCxnSpPr>
            <p:cNvPr id="18" name="Gewinkelte Verbindung 21">
              <a:extLst>
                <a:ext uri="{FF2B5EF4-FFF2-40B4-BE49-F238E27FC236}">
                  <a16:creationId xmlns:a16="http://schemas.microsoft.com/office/drawing/2014/main" id="{A3EF76D2-7A5A-4681-B96D-66A0E2305353}"/>
                </a:ext>
              </a:extLst>
            </p:cNvPr>
            <p:cNvCxnSpPr>
              <a:cxnSpLocks/>
            </p:cNvCxnSpPr>
            <p:nvPr/>
          </p:nvCxnSpPr>
          <p:spPr>
            <a:xfrm rot="16200000" flipH="1">
              <a:off x="3082845" y="2061032"/>
              <a:ext cx="440028" cy="2538282"/>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winkelte Verbindung 23">
              <a:extLst>
                <a:ext uri="{FF2B5EF4-FFF2-40B4-BE49-F238E27FC236}">
                  <a16:creationId xmlns:a16="http://schemas.microsoft.com/office/drawing/2014/main" id="{1CE54403-B694-4945-9B72-E477BE59A457}"/>
                </a:ext>
              </a:extLst>
            </p:cNvPr>
            <p:cNvCxnSpPr>
              <a:cxnSpLocks/>
            </p:cNvCxnSpPr>
            <p:nvPr/>
          </p:nvCxnSpPr>
          <p:spPr>
            <a:xfrm rot="5400000">
              <a:off x="5612126" y="2070033"/>
              <a:ext cx="440028" cy="252028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Gewinkelte Verbindung 27">
            <a:extLst>
              <a:ext uri="{FF2B5EF4-FFF2-40B4-BE49-F238E27FC236}">
                <a16:creationId xmlns:a16="http://schemas.microsoft.com/office/drawing/2014/main" id="{6BFC3EFA-951F-40CA-AE38-17A415CB125A}"/>
              </a:ext>
            </a:extLst>
          </p:cNvPr>
          <p:cNvCxnSpPr/>
          <p:nvPr/>
        </p:nvCxnSpPr>
        <p:spPr>
          <a:xfrm rot="5400000">
            <a:off x="4536819" y="2880996"/>
            <a:ext cx="684076" cy="25200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winkelte Verbindung 29">
            <a:extLst>
              <a:ext uri="{FF2B5EF4-FFF2-40B4-BE49-F238E27FC236}">
                <a16:creationId xmlns:a16="http://schemas.microsoft.com/office/drawing/2014/main" id="{F72083D3-2C8C-46D7-8E73-B35EDFCDCF15}"/>
              </a:ext>
            </a:extLst>
          </p:cNvPr>
          <p:cNvCxnSpPr>
            <a:cxnSpLocks/>
          </p:cNvCxnSpPr>
          <p:nvPr/>
        </p:nvCxnSpPr>
        <p:spPr>
          <a:xfrm rot="16200000" flipH="1">
            <a:off x="6048819" y="3888996"/>
            <a:ext cx="684076" cy="5040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winkelte Verbindung 25">
            <a:extLst>
              <a:ext uri="{FF2B5EF4-FFF2-40B4-BE49-F238E27FC236}">
                <a16:creationId xmlns:a16="http://schemas.microsoft.com/office/drawing/2014/main" id="{FA7709CC-85B2-48C8-8605-A19E710E5870}"/>
              </a:ext>
            </a:extLst>
          </p:cNvPr>
          <p:cNvCxnSpPr>
            <a:cxnSpLocks/>
          </p:cNvCxnSpPr>
          <p:nvPr/>
        </p:nvCxnSpPr>
        <p:spPr>
          <a:xfrm rot="5400000">
            <a:off x="3519833" y="1873075"/>
            <a:ext cx="684236" cy="45360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winkelte Verbindung 43">
            <a:extLst>
              <a:ext uri="{FF2B5EF4-FFF2-40B4-BE49-F238E27FC236}">
                <a16:creationId xmlns:a16="http://schemas.microsoft.com/office/drawing/2014/main" id="{B18B5D2C-D95E-41AD-B43C-A3B18FF84E14}"/>
              </a:ext>
            </a:extLst>
          </p:cNvPr>
          <p:cNvCxnSpPr/>
          <p:nvPr/>
        </p:nvCxnSpPr>
        <p:spPr>
          <a:xfrm rot="16200000" flipH="1">
            <a:off x="7668857" y="2268874"/>
            <a:ext cx="684000" cy="37440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Abgerundetes Rechteck 8">
            <a:extLst>
              <a:ext uri="{FF2B5EF4-FFF2-40B4-BE49-F238E27FC236}">
                <a16:creationId xmlns:a16="http://schemas.microsoft.com/office/drawing/2014/main" id="{E46C5526-BE4B-4481-BB39-B7D92D361CB1}"/>
              </a:ext>
            </a:extLst>
          </p:cNvPr>
          <p:cNvSpPr/>
          <p:nvPr/>
        </p:nvSpPr>
        <p:spPr>
          <a:xfrm>
            <a:off x="808628" y="2216934"/>
            <a:ext cx="4391332" cy="576064"/>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Förderung besonderer Begabungen</a:t>
            </a:r>
          </a:p>
        </p:txBody>
      </p:sp>
      <p:sp>
        <p:nvSpPr>
          <p:cNvPr id="29" name="Abgerundetes Rechteck 8">
            <a:extLst>
              <a:ext uri="{FF2B5EF4-FFF2-40B4-BE49-F238E27FC236}">
                <a16:creationId xmlns:a16="http://schemas.microsoft.com/office/drawing/2014/main" id="{63CFB295-7DD7-4116-94A2-9FF636E57D7C}"/>
              </a:ext>
            </a:extLst>
          </p:cNvPr>
          <p:cNvSpPr/>
          <p:nvPr/>
        </p:nvSpPr>
        <p:spPr>
          <a:xfrm>
            <a:off x="7610790" y="2216934"/>
            <a:ext cx="3273877" cy="576064"/>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Förderung bei Schwächen</a:t>
            </a:r>
          </a:p>
        </p:txBody>
      </p:sp>
      <p:cxnSp>
        <p:nvCxnSpPr>
          <p:cNvPr id="30" name="Gewinkelte Verbindung 17">
            <a:extLst>
              <a:ext uri="{FF2B5EF4-FFF2-40B4-BE49-F238E27FC236}">
                <a16:creationId xmlns:a16="http://schemas.microsoft.com/office/drawing/2014/main" id="{FB067869-7695-4A07-AF05-AF1626F3DB8A}"/>
              </a:ext>
            </a:extLst>
          </p:cNvPr>
          <p:cNvCxnSpPr>
            <a:cxnSpLocks/>
          </p:cNvCxnSpPr>
          <p:nvPr/>
        </p:nvCxnSpPr>
        <p:spPr>
          <a:xfrm rot="16200000" flipH="1">
            <a:off x="7497951" y="443947"/>
            <a:ext cx="396000" cy="3132000"/>
          </a:xfrm>
          <a:prstGeom prst="bentConnector3">
            <a:avLst>
              <a:gd name="adj1" fmla="val 50000"/>
            </a:avLst>
          </a:prstGeom>
          <a:ln w="38100">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5" name="Abgerundetes Rechteck 8">
            <a:extLst>
              <a:ext uri="{FF2B5EF4-FFF2-40B4-BE49-F238E27FC236}">
                <a16:creationId xmlns:a16="http://schemas.microsoft.com/office/drawing/2014/main" id="{9C057959-3C23-4632-9CBC-8D3EFCFB32C6}"/>
              </a:ext>
            </a:extLst>
          </p:cNvPr>
          <p:cNvSpPr/>
          <p:nvPr/>
        </p:nvSpPr>
        <p:spPr>
          <a:xfrm>
            <a:off x="4662204" y="1229007"/>
            <a:ext cx="2950453" cy="576064"/>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Bildungsziele des MSG</a:t>
            </a:r>
          </a:p>
        </p:txBody>
      </p:sp>
      <p:sp>
        <p:nvSpPr>
          <p:cNvPr id="31" name="Abgerundetes Rechteck 8">
            <a:extLst>
              <a:ext uri="{FF2B5EF4-FFF2-40B4-BE49-F238E27FC236}">
                <a16:creationId xmlns:a16="http://schemas.microsoft.com/office/drawing/2014/main" id="{5E0A7961-0313-469F-8BA0-991AA71AA139}"/>
              </a:ext>
            </a:extLst>
          </p:cNvPr>
          <p:cNvSpPr/>
          <p:nvPr/>
        </p:nvSpPr>
        <p:spPr>
          <a:xfrm>
            <a:off x="1441342" y="3234287"/>
            <a:ext cx="9399259" cy="576000"/>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Vielseitigkeit und Vernetzung (3 Profile: Musik, Sprachen, Naturwissenschaften)</a:t>
            </a:r>
          </a:p>
        </p:txBody>
      </p:sp>
      <p:grpSp>
        <p:nvGrpSpPr>
          <p:cNvPr id="2" name="Gruppieren 1">
            <a:extLst>
              <a:ext uri="{FF2B5EF4-FFF2-40B4-BE49-F238E27FC236}">
                <a16:creationId xmlns:a16="http://schemas.microsoft.com/office/drawing/2014/main" id="{F6AA1FAC-35A8-4C9E-8E64-7AEF57E82D99}"/>
              </a:ext>
            </a:extLst>
          </p:cNvPr>
          <p:cNvGrpSpPr/>
          <p:nvPr/>
        </p:nvGrpSpPr>
        <p:grpSpPr>
          <a:xfrm>
            <a:off x="843017" y="4493891"/>
            <a:ext cx="10505966" cy="2052000"/>
            <a:chOff x="537759" y="4509529"/>
            <a:chExt cx="10505966" cy="2052000"/>
          </a:xfrm>
        </p:grpSpPr>
        <p:sp>
          <p:nvSpPr>
            <p:cNvPr id="32" name="Abgerundetes Rechteck 8">
              <a:extLst>
                <a:ext uri="{FF2B5EF4-FFF2-40B4-BE49-F238E27FC236}">
                  <a16:creationId xmlns:a16="http://schemas.microsoft.com/office/drawing/2014/main" id="{F6564736-9D19-4D9B-AC22-9C2FD567E917}"/>
                </a:ext>
              </a:extLst>
            </p:cNvPr>
            <p:cNvSpPr/>
            <p:nvPr/>
          </p:nvSpPr>
          <p:spPr>
            <a:xfrm>
              <a:off x="537759" y="4509529"/>
              <a:ext cx="1446776" cy="2052000"/>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breites Fächer-angebot mit 3 Profilen</a:t>
              </a:r>
            </a:p>
          </p:txBody>
        </p:sp>
        <p:sp>
          <p:nvSpPr>
            <p:cNvPr id="33" name="Abgerundetes Rechteck 8">
              <a:extLst>
                <a:ext uri="{FF2B5EF4-FFF2-40B4-BE49-F238E27FC236}">
                  <a16:creationId xmlns:a16="http://schemas.microsoft.com/office/drawing/2014/main" id="{B66233FE-04F1-417C-9E16-0F214E81689E}"/>
                </a:ext>
              </a:extLst>
            </p:cNvPr>
            <p:cNvSpPr/>
            <p:nvPr/>
          </p:nvSpPr>
          <p:spPr>
            <a:xfrm>
              <a:off x="2143704" y="4509529"/>
              <a:ext cx="2453298" cy="2052000"/>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breites AG-Angebot im </a:t>
              </a:r>
              <a:r>
                <a:rPr lang="de-DE" sz="2200" dirty="0" err="1">
                  <a:solidFill>
                    <a:schemeClr val="tx1"/>
                  </a:solidFill>
                  <a:cs typeface="Arial" pitchFamily="34" charset="0"/>
                </a:rPr>
                <a:t>musi-schen</a:t>
              </a:r>
              <a:r>
                <a:rPr lang="de-DE" sz="2200" dirty="0">
                  <a:solidFill>
                    <a:schemeClr val="tx1"/>
                  </a:solidFill>
                  <a:cs typeface="Arial" pitchFamily="34" charset="0"/>
                </a:rPr>
                <a:t>, sportlichen und technischen Bereich</a:t>
              </a:r>
            </a:p>
          </p:txBody>
        </p:sp>
        <p:sp>
          <p:nvSpPr>
            <p:cNvPr id="34" name="Abgerundetes Rechteck 8">
              <a:extLst>
                <a:ext uri="{FF2B5EF4-FFF2-40B4-BE49-F238E27FC236}">
                  <a16:creationId xmlns:a16="http://schemas.microsoft.com/office/drawing/2014/main" id="{5FE49325-B04B-4A47-934F-E993A269ACE6}"/>
                </a:ext>
              </a:extLst>
            </p:cNvPr>
            <p:cNvSpPr/>
            <p:nvPr/>
          </p:nvSpPr>
          <p:spPr>
            <a:xfrm>
              <a:off x="4756171" y="4509529"/>
              <a:ext cx="3198007" cy="2052000"/>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Förderung u.a. in Wett-bewerben, MINT-Förderung für Mädchen, </a:t>
              </a:r>
              <a:r>
                <a:rPr lang="de-DE" sz="2200" dirty="0" err="1">
                  <a:solidFill>
                    <a:schemeClr val="tx1"/>
                  </a:solidFill>
                  <a:cs typeface="Arial" pitchFamily="34" charset="0"/>
                </a:rPr>
                <a:t>Förderunterr</a:t>
              </a:r>
              <a:r>
                <a:rPr lang="de-DE" sz="2200" dirty="0">
                  <a:solidFill>
                    <a:schemeClr val="tx1"/>
                  </a:solidFill>
                  <a:cs typeface="Arial" pitchFamily="34" charset="0"/>
                </a:rPr>
                <a:t>., Haube,</a:t>
              </a:r>
            </a:p>
            <a:p>
              <a:pPr algn="ctr"/>
              <a:r>
                <a:rPr lang="de-DE" sz="2200" dirty="0">
                  <a:solidFill>
                    <a:schemeClr val="tx1"/>
                  </a:solidFill>
                  <a:cs typeface="Arial" pitchFamily="34" charset="0"/>
                </a:rPr>
                <a:t>Lernen mit Rückenwind</a:t>
              </a:r>
            </a:p>
          </p:txBody>
        </p:sp>
        <p:sp>
          <p:nvSpPr>
            <p:cNvPr id="35" name="Abgerundetes Rechteck 8">
              <a:extLst>
                <a:ext uri="{FF2B5EF4-FFF2-40B4-BE49-F238E27FC236}">
                  <a16:creationId xmlns:a16="http://schemas.microsoft.com/office/drawing/2014/main" id="{DD8C5FEF-6453-4445-9497-CE958B3F0206}"/>
                </a:ext>
              </a:extLst>
            </p:cNvPr>
            <p:cNvSpPr/>
            <p:nvPr/>
          </p:nvSpPr>
          <p:spPr>
            <a:xfrm>
              <a:off x="8113347" y="4509529"/>
              <a:ext cx="2930378" cy="2052000"/>
            </a:xfrm>
            <a:prstGeom prst="roundRect">
              <a:avLst/>
            </a:prstGeom>
            <a:solidFill>
              <a:srgbClr val="2E6E97">
                <a:alpha val="40000"/>
              </a:srgbClr>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solidFill>
                  <a:cs typeface="Arial" pitchFamily="34" charset="0"/>
                </a:rPr>
                <a:t>Soziales Lernen:</a:t>
              </a:r>
            </a:p>
            <a:p>
              <a:pPr algn="ctr"/>
              <a:r>
                <a:rPr lang="de-DE" sz="2200" dirty="0">
                  <a:solidFill>
                    <a:schemeClr val="tx1"/>
                  </a:solidFill>
                  <a:cs typeface="Arial" pitchFamily="34" charset="0"/>
                </a:rPr>
                <a:t>Prävention, SMV-Arbeit, BOGY-, Sozial- und Tagespraktika, Schüleraustausche, </a:t>
              </a:r>
            </a:p>
            <a:p>
              <a:pPr algn="ctr"/>
              <a:r>
                <a:rPr lang="de-DE" sz="2200" dirty="0">
                  <a:solidFill>
                    <a:schemeClr val="tx1"/>
                  </a:solidFill>
                  <a:cs typeface="Arial" pitchFamily="34" charset="0"/>
                </a:rPr>
                <a:t>S-S-Nachhilfe</a:t>
              </a:r>
            </a:p>
          </p:txBody>
        </p:sp>
      </p:grpSp>
    </p:spTree>
    <p:extLst>
      <p:ext uri="{BB962C8B-B14F-4D97-AF65-F5344CB8AC3E}">
        <p14:creationId xmlns:p14="http://schemas.microsoft.com/office/powerpoint/2010/main" val="213331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Wofür steht das MSG?</a:t>
            </a:r>
          </a:p>
        </p:txBody>
      </p:sp>
      <p:sp>
        <p:nvSpPr>
          <p:cNvPr id="5" name="Textfeld 4">
            <a:extLst>
              <a:ext uri="{FF2B5EF4-FFF2-40B4-BE49-F238E27FC236}">
                <a16:creationId xmlns:a16="http://schemas.microsoft.com/office/drawing/2014/main" id="{4C53A7C3-7A22-487C-914A-6C0FBDC585A1}"/>
              </a:ext>
            </a:extLst>
          </p:cNvPr>
          <p:cNvSpPr txBox="1"/>
          <p:nvPr/>
        </p:nvSpPr>
        <p:spPr>
          <a:xfrm>
            <a:off x="187286" y="1261071"/>
            <a:ext cx="12004713" cy="1446550"/>
          </a:xfrm>
          <a:prstGeom prst="rect">
            <a:avLst/>
          </a:prstGeom>
          <a:noFill/>
        </p:spPr>
        <p:txBody>
          <a:bodyPr wrap="square" rtlCol="0">
            <a:spAutoFit/>
          </a:bodyPr>
          <a:lstStyle/>
          <a:p>
            <a:r>
              <a:rPr lang="de-DE" sz="2200" dirty="0"/>
              <a:t>Das Mönchsee-Gymnasium versteht sich als eine lebendige Schulgemeinschaft, deren Anliegen eine </a:t>
            </a:r>
            <a:r>
              <a:rPr lang="de-DE" sz="2200" b="1" dirty="0"/>
              <a:t>ganzheitliche Persönlichkeitsentwicklung </a:t>
            </a:r>
            <a:r>
              <a:rPr lang="de-DE" sz="2200" dirty="0"/>
              <a:t>der Schülerinnen und Schüler ist, um </a:t>
            </a:r>
            <a:r>
              <a:rPr lang="de-DE" sz="2200" b="1" dirty="0"/>
              <a:t>Lebenschancen</a:t>
            </a:r>
            <a:r>
              <a:rPr lang="de-DE" sz="2200" dirty="0"/>
              <a:t> zu eröffnen und eine </a:t>
            </a:r>
            <a:r>
              <a:rPr lang="de-DE" sz="2200" b="1" dirty="0"/>
              <a:t>positive Lebensgestaltung </a:t>
            </a:r>
            <a:r>
              <a:rPr lang="de-DE" sz="2200" dirty="0"/>
              <a:t>zu ermöglichen. Dies wollen wir durch fundierten Fach-unterricht und ein </a:t>
            </a:r>
            <a:r>
              <a:rPr lang="de-DE" sz="2200" b="1" dirty="0"/>
              <a:t>vielfältiges Angebot </a:t>
            </a:r>
            <a:r>
              <a:rPr lang="de-DE" sz="2200" dirty="0"/>
              <a:t>v.a. im sozialen und musisch-künstlerischen Bereich erreichen. </a:t>
            </a:r>
          </a:p>
        </p:txBody>
      </p:sp>
      <p:sp>
        <p:nvSpPr>
          <p:cNvPr id="3" name="Rechteck: abgerundete Ecken 2">
            <a:extLst>
              <a:ext uri="{FF2B5EF4-FFF2-40B4-BE49-F238E27FC236}">
                <a16:creationId xmlns:a16="http://schemas.microsoft.com/office/drawing/2014/main" id="{FE80C99A-19B6-45CA-80BE-69AFE85EF3A6}"/>
              </a:ext>
            </a:extLst>
          </p:cNvPr>
          <p:cNvSpPr/>
          <p:nvPr/>
        </p:nvSpPr>
        <p:spPr>
          <a:xfrm>
            <a:off x="4854774" y="2839825"/>
            <a:ext cx="6514625" cy="3723702"/>
          </a:xfrm>
          <a:prstGeom prst="roundRect">
            <a:avLst/>
          </a:prstGeom>
          <a:solidFill>
            <a:srgbClr val="F2A09E"/>
          </a:solidFill>
          <a:ln w="28575">
            <a:solidFill>
              <a:srgbClr val="E54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Fünfeck 1">
            <a:extLst>
              <a:ext uri="{FF2B5EF4-FFF2-40B4-BE49-F238E27FC236}">
                <a16:creationId xmlns:a16="http://schemas.microsoft.com/office/drawing/2014/main" id="{1A28952C-E48D-4A74-81EC-62597FCE31FB}"/>
              </a:ext>
            </a:extLst>
          </p:cNvPr>
          <p:cNvSpPr/>
          <p:nvPr/>
        </p:nvSpPr>
        <p:spPr>
          <a:xfrm>
            <a:off x="822601" y="2839825"/>
            <a:ext cx="5376231" cy="3723702"/>
          </a:xfrm>
          <a:prstGeom prst="homePlate">
            <a:avLst/>
          </a:prstGeom>
          <a:solidFill>
            <a:srgbClr val="85C5B7"/>
          </a:solidFill>
          <a:ln w="28575">
            <a:solidFill>
              <a:srgbClr val="0B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A2FAED60-FC1D-4D63-83BC-889B7F274319}"/>
              </a:ext>
            </a:extLst>
          </p:cNvPr>
          <p:cNvSpPr txBox="1"/>
          <p:nvPr/>
        </p:nvSpPr>
        <p:spPr>
          <a:xfrm>
            <a:off x="921752" y="2966157"/>
            <a:ext cx="4241494" cy="3200876"/>
          </a:xfrm>
          <a:prstGeom prst="rect">
            <a:avLst/>
          </a:prstGeom>
          <a:noFill/>
        </p:spPr>
        <p:txBody>
          <a:bodyPr wrap="square" rtlCol="0">
            <a:spAutoFit/>
          </a:bodyPr>
          <a:lstStyle/>
          <a:p>
            <a:r>
              <a:rPr lang="de-DE" sz="2200" b="1" dirty="0"/>
              <a:t>Weg:</a:t>
            </a:r>
          </a:p>
          <a:p>
            <a:pPr marL="342900" indent="-342900">
              <a:buFont typeface="Symbol" panose="05050102010706020507" pitchFamily="18" charset="2"/>
              <a:buChar char="-"/>
            </a:pPr>
            <a:r>
              <a:rPr lang="de-DE" sz="2000" dirty="0"/>
              <a:t>Einbindung und Dialog aller</a:t>
            </a:r>
            <a:br>
              <a:rPr lang="de-DE" sz="2000" dirty="0"/>
            </a:br>
            <a:r>
              <a:rPr lang="de-DE" sz="2000" dirty="0"/>
              <a:t>am Schulleben Beteiligten</a:t>
            </a:r>
          </a:p>
          <a:p>
            <a:pPr marL="342900" indent="-342900">
              <a:buFont typeface="Symbol" panose="05050102010706020507" pitchFamily="18" charset="2"/>
              <a:buChar char="-"/>
            </a:pPr>
            <a:r>
              <a:rPr lang="de-DE" sz="2000" dirty="0"/>
              <a:t>Eltern und Lehrkräfte kooperieren vertrauensvoll und partnerschaftlich.</a:t>
            </a:r>
          </a:p>
          <a:p>
            <a:pPr marL="342900" indent="-342900">
              <a:buFont typeface="Symbol" panose="05050102010706020507" pitchFamily="18" charset="2"/>
              <a:buChar char="-"/>
            </a:pPr>
            <a:r>
              <a:rPr lang="de-DE" sz="2000" dirty="0"/>
              <a:t>Schülerinnen und Schüler identifizieren sich mit der Schule und gestalten das Schulleben aktiv und eigenverantwortlich mit.</a:t>
            </a:r>
          </a:p>
        </p:txBody>
      </p:sp>
      <p:sp>
        <p:nvSpPr>
          <p:cNvPr id="9" name="Textfeld 8">
            <a:extLst>
              <a:ext uri="{FF2B5EF4-FFF2-40B4-BE49-F238E27FC236}">
                <a16:creationId xmlns:a16="http://schemas.microsoft.com/office/drawing/2014/main" id="{0F72B511-949E-4B4A-8872-18DA12A57AEC}"/>
              </a:ext>
            </a:extLst>
          </p:cNvPr>
          <p:cNvSpPr txBox="1"/>
          <p:nvPr/>
        </p:nvSpPr>
        <p:spPr>
          <a:xfrm>
            <a:off x="6231882" y="2966157"/>
            <a:ext cx="5137517" cy="2893100"/>
          </a:xfrm>
          <a:prstGeom prst="rect">
            <a:avLst/>
          </a:prstGeom>
          <a:noFill/>
        </p:spPr>
        <p:txBody>
          <a:bodyPr wrap="square" rtlCol="0">
            <a:spAutoFit/>
          </a:bodyPr>
          <a:lstStyle/>
          <a:p>
            <a:r>
              <a:rPr lang="de-DE" sz="2200" b="1" dirty="0"/>
              <a:t>Ziel:</a:t>
            </a:r>
          </a:p>
          <a:p>
            <a:pPr marL="342900" indent="-342900">
              <a:buFont typeface="Symbol" panose="05050102010706020507" pitchFamily="18" charset="2"/>
              <a:buChar char="-"/>
            </a:pPr>
            <a:r>
              <a:rPr lang="de-DE" sz="2000" dirty="0">
                <a:cs typeface="Arial" pitchFamily="34" charset="0"/>
              </a:rPr>
              <a:t>ein anspruchsvolles, hohes Bildungsniveau</a:t>
            </a:r>
            <a:endParaRPr lang="de-DE" sz="2000" dirty="0"/>
          </a:p>
          <a:p>
            <a:pPr marL="342900" indent="-342900">
              <a:buFont typeface="Symbol" panose="05050102010706020507" pitchFamily="18" charset="2"/>
              <a:buChar char="-"/>
            </a:pPr>
            <a:r>
              <a:rPr lang="de-DE" sz="2000" dirty="0"/>
              <a:t>Erfolg in Schule, Studium und Beruf</a:t>
            </a:r>
          </a:p>
          <a:p>
            <a:pPr marL="342900" indent="-342900">
              <a:buFont typeface="Symbol" panose="05050102010706020507" pitchFamily="18" charset="2"/>
              <a:buChar char="-"/>
            </a:pPr>
            <a:r>
              <a:rPr lang="de-DE" sz="2000" dirty="0"/>
              <a:t>Befähigung zur aktiven Teilnahme am gesellschaftlichen und kulturellen Leben</a:t>
            </a:r>
          </a:p>
          <a:p>
            <a:pPr marL="342900" indent="-342900">
              <a:buFont typeface="Symbol" panose="05050102010706020507" pitchFamily="18" charset="2"/>
              <a:buChar char="-"/>
            </a:pPr>
            <a:r>
              <a:rPr lang="de-DE" sz="2000" dirty="0">
                <a:cs typeface="Arial" pitchFamily="34" charset="0"/>
              </a:rPr>
              <a:t>Erziehung zu starken Persönlichkeiten mit hohem Reflexionsvermögen, Eigen-verantwortlichkeit und sozialer Verantwortung </a:t>
            </a:r>
            <a:endParaRPr lang="de-DE" sz="2000" dirty="0"/>
          </a:p>
        </p:txBody>
      </p:sp>
    </p:spTree>
    <p:extLst>
      <p:ext uri="{BB962C8B-B14F-4D97-AF65-F5344CB8AC3E}">
        <p14:creationId xmlns:p14="http://schemas.microsoft.com/office/powerpoint/2010/main" val="4683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Wie sieht ein typischer Stundenplan in Klasse 5 aus?</a:t>
            </a:r>
          </a:p>
        </p:txBody>
      </p:sp>
      <p:pic>
        <p:nvPicPr>
          <p:cNvPr id="5" name="Grafik 4">
            <a:extLst>
              <a:ext uri="{FF2B5EF4-FFF2-40B4-BE49-F238E27FC236}">
                <a16:creationId xmlns:a16="http://schemas.microsoft.com/office/drawing/2014/main" id="{D25E0258-A0B5-4E63-8061-05437AE27D76}"/>
              </a:ext>
            </a:extLst>
          </p:cNvPr>
          <p:cNvPicPr>
            <a:picLocks noChangeAspect="1"/>
          </p:cNvPicPr>
          <p:nvPr/>
        </p:nvPicPr>
        <p:blipFill rotWithShape="1">
          <a:blip r:embed="rId3" cstate="print"/>
          <a:srcRect t="3864"/>
          <a:stretch/>
        </p:blipFill>
        <p:spPr>
          <a:xfrm>
            <a:off x="1165258" y="1266582"/>
            <a:ext cx="4846571" cy="5293962"/>
          </a:xfrm>
          <a:prstGeom prst="rect">
            <a:avLst/>
          </a:prstGeom>
        </p:spPr>
      </p:pic>
      <p:sp>
        <p:nvSpPr>
          <p:cNvPr id="7" name="Rechteck 6">
            <a:extLst>
              <a:ext uri="{FF2B5EF4-FFF2-40B4-BE49-F238E27FC236}">
                <a16:creationId xmlns:a16="http://schemas.microsoft.com/office/drawing/2014/main" id="{75046403-123B-46DA-8D83-0A41599A33FB}"/>
              </a:ext>
            </a:extLst>
          </p:cNvPr>
          <p:cNvSpPr/>
          <p:nvPr/>
        </p:nvSpPr>
        <p:spPr>
          <a:xfrm>
            <a:off x="3432510" y="3395949"/>
            <a:ext cx="864000" cy="625207"/>
          </a:xfrm>
          <a:prstGeom prst="rect">
            <a:avLst/>
          </a:prstGeom>
          <a:solidFill>
            <a:srgbClr val="0B8B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370C5E9-B1CB-46E3-9522-C2853CE7CB0F}"/>
              </a:ext>
            </a:extLst>
          </p:cNvPr>
          <p:cNvSpPr/>
          <p:nvPr/>
        </p:nvSpPr>
        <p:spPr>
          <a:xfrm>
            <a:off x="3429334" y="2135710"/>
            <a:ext cx="864000" cy="626400"/>
          </a:xfrm>
          <a:prstGeom prst="rect">
            <a:avLst/>
          </a:prstGeom>
          <a:solidFill>
            <a:srgbClr val="E541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3C33FD77-EC6C-4B8D-A918-AFE3DC910D9F}"/>
              </a:ext>
            </a:extLst>
          </p:cNvPr>
          <p:cNvSpPr/>
          <p:nvPr/>
        </p:nvSpPr>
        <p:spPr>
          <a:xfrm>
            <a:off x="3429334" y="1509310"/>
            <a:ext cx="864000" cy="626400"/>
          </a:xfrm>
          <a:prstGeom prst="rect">
            <a:avLst/>
          </a:prstGeom>
          <a:solidFill>
            <a:srgbClr val="F6B3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8CD2DB1-9755-45BC-9F7B-6B9C6948E8E6}"/>
              </a:ext>
            </a:extLst>
          </p:cNvPr>
          <p:cNvSpPr/>
          <p:nvPr/>
        </p:nvSpPr>
        <p:spPr>
          <a:xfrm>
            <a:off x="1206840" y="1509310"/>
            <a:ext cx="504000" cy="5051234"/>
          </a:xfrm>
          <a:prstGeom prst="rect">
            <a:avLst/>
          </a:prstGeom>
          <a:solidFill>
            <a:srgbClr val="2E6E9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6BCB77AC-5E01-49BE-BA69-2F2B1D436C64}"/>
              </a:ext>
            </a:extLst>
          </p:cNvPr>
          <p:cNvSpPr/>
          <p:nvPr/>
        </p:nvSpPr>
        <p:spPr>
          <a:xfrm>
            <a:off x="4293334" y="3395949"/>
            <a:ext cx="864000" cy="626400"/>
          </a:xfrm>
          <a:prstGeom prst="rect">
            <a:avLst/>
          </a:prstGeom>
          <a:solidFill>
            <a:srgbClr val="E541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377331EF-4E04-420D-97BA-D59F39EFC23C}"/>
              </a:ext>
            </a:extLst>
          </p:cNvPr>
          <p:cNvSpPr/>
          <p:nvPr/>
        </p:nvSpPr>
        <p:spPr>
          <a:xfrm>
            <a:off x="2565334" y="5290481"/>
            <a:ext cx="864000" cy="1260000"/>
          </a:xfrm>
          <a:prstGeom prst="rect">
            <a:avLst/>
          </a:prstGeom>
          <a:solidFill>
            <a:srgbClr val="E541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6CAE6A84-1A8D-4399-95D3-066524F6EC72}"/>
              </a:ext>
            </a:extLst>
          </p:cNvPr>
          <p:cNvSpPr txBox="1"/>
          <p:nvPr/>
        </p:nvSpPr>
        <p:spPr>
          <a:xfrm>
            <a:off x="6301647" y="1938963"/>
            <a:ext cx="4846571" cy="4185761"/>
          </a:xfrm>
          <a:prstGeom prst="rect">
            <a:avLst/>
          </a:prstGeom>
          <a:noFill/>
        </p:spPr>
        <p:txBody>
          <a:bodyPr wrap="square" rtlCol="0">
            <a:spAutoFit/>
          </a:bodyPr>
          <a:lstStyle/>
          <a:p>
            <a:r>
              <a:rPr lang="de-DE" sz="2400" dirty="0"/>
              <a:t>     </a:t>
            </a:r>
            <a:r>
              <a:rPr lang="de-DE" sz="2200" dirty="0"/>
              <a:t>Unterrichtszeiten</a:t>
            </a:r>
          </a:p>
          <a:p>
            <a:endParaRPr lang="de-DE" sz="2200" dirty="0"/>
          </a:p>
          <a:p>
            <a:r>
              <a:rPr lang="de-DE" sz="2200" dirty="0"/>
              <a:t>     Klassenlehrerstunde (mit</a:t>
            </a:r>
            <a:br>
              <a:rPr lang="de-DE" sz="2200" dirty="0"/>
            </a:br>
            <a:r>
              <a:rPr lang="de-DE" sz="2200" dirty="0"/>
              <a:t>     Klassenlehrercurriculum) </a:t>
            </a:r>
          </a:p>
          <a:p>
            <a:endParaRPr lang="de-DE" sz="2200" dirty="0"/>
          </a:p>
          <a:p>
            <a:r>
              <a:rPr lang="de-DE" sz="2200" dirty="0"/>
              <a:t>     Basiskurs Medienbildung</a:t>
            </a:r>
          </a:p>
          <a:p>
            <a:endParaRPr lang="de-DE" sz="2200" dirty="0"/>
          </a:p>
          <a:p>
            <a:r>
              <a:rPr lang="de-DE" sz="2200" dirty="0"/>
              <a:t>     verstärkter Musikunterricht</a:t>
            </a:r>
          </a:p>
          <a:p>
            <a:endParaRPr lang="de-DE" sz="2200" dirty="0"/>
          </a:p>
          <a:p>
            <a:endParaRPr lang="de-DE" sz="2200" dirty="0"/>
          </a:p>
          <a:p>
            <a:r>
              <a:rPr lang="de-DE" sz="2200" dirty="0"/>
              <a:t>Teilweise, aber nicht durchgehend wird in Doppelstunden unterrichtet.</a:t>
            </a:r>
          </a:p>
        </p:txBody>
      </p:sp>
      <p:sp>
        <p:nvSpPr>
          <p:cNvPr id="15" name="Rechteck 14">
            <a:extLst>
              <a:ext uri="{FF2B5EF4-FFF2-40B4-BE49-F238E27FC236}">
                <a16:creationId xmlns:a16="http://schemas.microsoft.com/office/drawing/2014/main" id="{90FBBC89-35FC-4E9C-879E-4096C36B5629}"/>
              </a:ext>
            </a:extLst>
          </p:cNvPr>
          <p:cNvSpPr/>
          <p:nvPr/>
        </p:nvSpPr>
        <p:spPr>
          <a:xfrm>
            <a:off x="6259076" y="1982677"/>
            <a:ext cx="360000" cy="360000"/>
          </a:xfrm>
          <a:prstGeom prst="rect">
            <a:avLst/>
          </a:prstGeom>
          <a:solidFill>
            <a:srgbClr val="2E6E9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9A1B467-5657-434B-AA5F-03CDD636FE73}"/>
              </a:ext>
            </a:extLst>
          </p:cNvPr>
          <p:cNvSpPr/>
          <p:nvPr/>
        </p:nvSpPr>
        <p:spPr>
          <a:xfrm>
            <a:off x="6259076" y="2660788"/>
            <a:ext cx="360000" cy="360000"/>
          </a:xfrm>
          <a:prstGeom prst="rect">
            <a:avLst/>
          </a:prstGeom>
          <a:solidFill>
            <a:srgbClr val="0B8B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1E7FA9D1-A686-408D-A543-2275A6CA3568}"/>
              </a:ext>
            </a:extLst>
          </p:cNvPr>
          <p:cNvSpPr/>
          <p:nvPr/>
        </p:nvSpPr>
        <p:spPr>
          <a:xfrm>
            <a:off x="6259076" y="3696959"/>
            <a:ext cx="360000" cy="360000"/>
          </a:xfrm>
          <a:prstGeom prst="rect">
            <a:avLst/>
          </a:prstGeom>
          <a:solidFill>
            <a:srgbClr val="F6B3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1D5C1CCC-060D-451C-BD7A-842C4F8339C7}"/>
              </a:ext>
            </a:extLst>
          </p:cNvPr>
          <p:cNvSpPr/>
          <p:nvPr/>
        </p:nvSpPr>
        <p:spPr>
          <a:xfrm>
            <a:off x="6259076" y="4362114"/>
            <a:ext cx="360000" cy="360000"/>
          </a:xfrm>
          <a:prstGeom prst="rect">
            <a:avLst/>
          </a:prstGeom>
          <a:solidFill>
            <a:srgbClr val="E5413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5583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Basiskurs Medienbildung in Klasse 5</a:t>
            </a:r>
          </a:p>
        </p:txBody>
      </p:sp>
      <p:sp>
        <p:nvSpPr>
          <p:cNvPr id="5" name="Textfeld 4">
            <a:extLst>
              <a:ext uri="{FF2B5EF4-FFF2-40B4-BE49-F238E27FC236}">
                <a16:creationId xmlns:a16="http://schemas.microsoft.com/office/drawing/2014/main" id="{5274644D-E64C-41EC-A664-4C43B3090E8A}"/>
              </a:ext>
            </a:extLst>
          </p:cNvPr>
          <p:cNvSpPr txBox="1"/>
          <p:nvPr/>
        </p:nvSpPr>
        <p:spPr>
          <a:xfrm>
            <a:off x="371818" y="1315970"/>
            <a:ext cx="11239959" cy="5293757"/>
          </a:xfrm>
          <a:prstGeom prst="rect">
            <a:avLst/>
          </a:prstGeom>
          <a:noFill/>
        </p:spPr>
        <p:txBody>
          <a:bodyPr wrap="square">
            <a:spAutoFit/>
          </a:bodyPr>
          <a:lstStyle/>
          <a:p>
            <a:r>
              <a:rPr lang="de-DE" sz="2200" b="1" dirty="0"/>
              <a:t>Organisation:</a:t>
            </a:r>
          </a:p>
          <a:p>
            <a:endParaRPr lang="de-DE" sz="1000" b="1" dirty="0"/>
          </a:p>
          <a:p>
            <a:r>
              <a:rPr lang="de-DE" sz="2200" dirty="0"/>
              <a:t>regelmäßige Medienbildung wöchentlich 1 Stunde über das Schuljahr hinweg für mehr Nachhaltigkeit </a:t>
            </a:r>
            <a:r>
              <a:rPr lang="de-DE" sz="2200" dirty="0">
                <a:sym typeface="Wingdings 3" panose="05040102010807070707" pitchFamily="18" charset="2"/>
              </a:rPr>
              <a:t> </a:t>
            </a:r>
            <a:r>
              <a:rPr lang="de-DE" sz="2200" dirty="0"/>
              <a:t>Medienpass am Jahresende</a:t>
            </a:r>
          </a:p>
          <a:p>
            <a:endParaRPr lang="de-DE" sz="2200" dirty="0">
              <a:sym typeface="Wingdings" panose="05000000000000000000" pitchFamily="2" charset="2"/>
            </a:endParaRPr>
          </a:p>
          <a:p>
            <a:r>
              <a:rPr lang="de-DE" sz="2200" b="1" dirty="0"/>
              <a:t>Leitperspektive:</a:t>
            </a:r>
          </a:p>
          <a:p>
            <a:endParaRPr lang="de-DE" sz="1000" b="1" dirty="0"/>
          </a:p>
          <a:p>
            <a:r>
              <a:rPr lang="de-DE" sz="2200" dirty="0"/>
              <a:t>sinnvolle, reflektierte und verantwortungsbewusste Nutzung der Medien, überlegte Auswahl aus der Medienvielfalt in Schule und Alltag</a:t>
            </a:r>
          </a:p>
          <a:p>
            <a:endParaRPr lang="de-DE" sz="2200" dirty="0">
              <a:sym typeface="Wingdings" panose="05000000000000000000" pitchFamily="2" charset="2"/>
            </a:endParaRPr>
          </a:p>
          <a:p>
            <a:r>
              <a:rPr lang="de-DE" sz="2200" b="1" dirty="0"/>
              <a:t>Grundlegende Themen:</a:t>
            </a:r>
          </a:p>
          <a:p>
            <a:endParaRPr lang="de-DE" sz="1000" b="1" dirty="0"/>
          </a:p>
          <a:p>
            <a:pPr marL="342900" indent="-342900">
              <a:buFont typeface="Symbol" panose="05050102010706020507" pitchFamily="18" charset="2"/>
              <a:buChar char="-"/>
            </a:pPr>
            <a:r>
              <a:rPr lang="de-DE" sz="2200" dirty="0"/>
              <a:t>Untersuchung des eigenen Medienverhaltens</a:t>
            </a:r>
          </a:p>
          <a:p>
            <a:pPr marL="342900" indent="-342900">
              <a:buFont typeface="Symbol" panose="05050102010706020507" pitchFamily="18" charset="2"/>
              <a:buChar char="-"/>
            </a:pPr>
            <a:r>
              <a:rPr lang="de-DE" sz="2200" dirty="0"/>
              <a:t>Umgang mit Programmen, z.B. zur Textverarbeitung</a:t>
            </a:r>
          </a:p>
          <a:p>
            <a:pPr marL="342900" indent="-342900">
              <a:buFont typeface="Symbol" panose="05050102010706020507" pitchFamily="18" charset="2"/>
              <a:buChar char="-"/>
            </a:pPr>
            <a:r>
              <a:rPr lang="de-DE" sz="2200" dirty="0"/>
              <a:t>Recherche im Internet, Verwendung von Suchmaschinen</a:t>
            </a:r>
          </a:p>
          <a:p>
            <a:pPr marL="342900" indent="-342900">
              <a:buFont typeface="Symbol" panose="05050102010706020507" pitchFamily="18" charset="2"/>
              <a:buChar char="-"/>
            </a:pPr>
            <a:r>
              <a:rPr lang="de-DE" sz="2200" dirty="0"/>
              <a:t>Mediengestaltung, z.B. Steckbriefe für das Klassenzimmer, Plakate</a:t>
            </a:r>
          </a:p>
          <a:p>
            <a:pPr marL="342900" indent="-342900">
              <a:buFont typeface="Symbol" panose="05050102010706020507" pitchFamily="18" charset="2"/>
              <a:buChar char="-"/>
            </a:pPr>
            <a:r>
              <a:rPr lang="de-DE" sz="2200" dirty="0"/>
              <a:t>Kommunikation im Netz, Kooperation durch Datenaustausch</a:t>
            </a:r>
          </a:p>
        </p:txBody>
      </p:sp>
    </p:spTree>
    <p:extLst>
      <p:ext uri="{BB962C8B-B14F-4D97-AF65-F5344CB8AC3E}">
        <p14:creationId xmlns:p14="http://schemas.microsoft.com/office/powerpoint/2010/main" val="308578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Ganztagsbetreuung: individueller Betreuungsplan</a:t>
            </a:r>
          </a:p>
        </p:txBody>
      </p:sp>
      <p:sp>
        <p:nvSpPr>
          <p:cNvPr id="5" name="Textfeld 4">
            <a:extLst>
              <a:ext uri="{FF2B5EF4-FFF2-40B4-BE49-F238E27FC236}">
                <a16:creationId xmlns:a16="http://schemas.microsoft.com/office/drawing/2014/main" id="{60346D88-8B0B-4D99-98E5-9E003BB3B343}"/>
              </a:ext>
            </a:extLst>
          </p:cNvPr>
          <p:cNvSpPr txBox="1"/>
          <p:nvPr/>
        </p:nvSpPr>
        <p:spPr>
          <a:xfrm>
            <a:off x="371818" y="1315970"/>
            <a:ext cx="11239959" cy="4401205"/>
          </a:xfrm>
          <a:prstGeom prst="rect">
            <a:avLst/>
          </a:prstGeom>
          <a:noFill/>
        </p:spPr>
        <p:txBody>
          <a:bodyPr wrap="square">
            <a:spAutoFit/>
          </a:bodyPr>
          <a:lstStyle/>
          <a:p>
            <a:r>
              <a:rPr lang="de-DE" sz="2200" b="1" dirty="0"/>
              <a:t>Betreuungsplan für:	</a:t>
            </a:r>
            <a:r>
              <a:rPr lang="de-DE" sz="2200" dirty="0">
                <a:sym typeface="Wingdings" panose="05000000000000000000" pitchFamily="2" charset="2"/>
              </a:rPr>
              <a:t></a:t>
            </a:r>
            <a:r>
              <a:rPr lang="de-DE" sz="2200" dirty="0">
                <a:sym typeface="Webdings" panose="05030102010509060703" pitchFamily="18" charset="2"/>
              </a:rPr>
              <a:t> Montag	</a:t>
            </a:r>
            <a:r>
              <a:rPr lang="de-DE" sz="2200" dirty="0">
                <a:sym typeface="Wingdings" panose="05000000000000000000" pitchFamily="2" charset="2"/>
              </a:rPr>
              <a:t>  Dienstag	  Donnerstag</a:t>
            </a:r>
          </a:p>
          <a:p>
            <a:endParaRPr lang="de-DE" sz="1200" dirty="0">
              <a:sym typeface="Wingdings" panose="05000000000000000000" pitchFamily="2" charset="2"/>
            </a:endParaRPr>
          </a:p>
          <a:p>
            <a:r>
              <a:rPr lang="de-DE" sz="2200" dirty="0">
                <a:sym typeface="Wingdings" panose="05000000000000000000" pitchFamily="2" charset="2"/>
              </a:rPr>
              <a:t></a:t>
            </a:r>
            <a:r>
              <a:rPr lang="de-DE" sz="2200" dirty="0">
                <a:latin typeface="+mn-lt"/>
              </a:rPr>
              <a:t> </a:t>
            </a:r>
            <a:r>
              <a:rPr lang="de-DE" sz="2200" b="1" dirty="0">
                <a:latin typeface="+mn-lt"/>
              </a:rPr>
              <a:t>Mittagessen in der Mensa </a:t>
            </a:r>
            <a:r>
              <a:rPr lang="de-DE" sz="2200" dirty="0">
                <a:latin typeface="+mn-lt"/>
              </a:rPr>
              <a:t>(Mensachip bereits erhalten:    </a:t>
            </a:r>
            <a:r>
              <a:rPr lang="de-DE" sz="2200" dirty="0">
                <a:sym typeface="Wingdings" panose="05000000000000000000" pitchFamily="2" charset="2"/>
              </a:rPr>
              <a:t> </a:t>
            </a:r>
            <a:r>
              <a:rPr lang="de-DE" sz="2200" dirty="0">
                <a:latin typeface="+mn-lt"/>
              </a:rPr>
              <a:t>Ja     </a:t>
            </a:r>
            <a:r>
              <a:rPr lang="de-DE" sz="2200" dirty="0">
                <a:sym typeface="Wingdings" panose="05000000000000000000" pitchFamily="2" charset="2"/>
              </a:rPr>
              <a:t></a:t>
            </a:r>
            <a:r>
              <a:rPr lang="de-DE" sz="2200" dirty="0">
                <a:latin typeface="+mn-lt"/>
              </a:rPr>
              <a:t> Nein)</a:t>
            </a:r>
          </a:p>
          <a:p>
            <a:r>
              <a:rPr lang="de-DE" sz="2200" dirty="0">
                <a:sym typeface="Wingdings" panose="05000000000000000000" pitchFamily="2" charset="2"/>
              </a:rPr>
              <a:t></a:t>
            </a:r>
            <a:r>
              <a:rPr lang="de-DE" sz="2200" dirty="0">
                <a:latin typeface="+mn-lt"/>
              </a:rPr>
              <a:t> 13:00 Uhr bis ca. 13:30 Uhr	</a:t>
            </a:r>
            <a:r>
              <a:rPr lang="de-DE" sz="2200" dirty="0">
                <a:sym typeface="Wingdings" panose="05000000000000000000" pitchFamily="2" charset="2"/>
              </a:rPr>
              <a:t>  </a:t>
            </a:r>
            <a:r>
              <a:rPr lang="de-DE" sz="2200" dirty="0">
                <a:latin typeface="+mn-lt"/>
              </a:rPr>
              <a:t>13:30 Uhr bis ca. 14:00 Uhr	</a:t>
            </a:r>
            <a:r>
              <a:rPr lang="de-DE" sz="2200" dirty="0">
                <a:sym typeface="Wingdings" panose="05000000000000000000" pitchFamily="2" charset="2"/>
              </a:rPr>
              <a:t>  </a:t>
            </a:r>
            <a:r>
              <a:rPr lang="de-DE" sz="2200" dirty="0">
                <a:latin typeface="+mn-lt"/>
              </a:rPr>
              <a:t>14:00 Uhr bis 14:15 Uhr</a:t>
            </a:r>
          </a:p>
          <a:p>
            <a:endParaRPr lang="de-DE" sz="1200" dirty="0">
              <a:latin typeface="+mn-lt"/>
            </a:endParaRPr>
          </a:p>
          <a:p>
            <a:r>
              <a:rPr lang="de-DE" sz="2200" dirty="0">
                <a:sym typeface="Wingdings" panose="05000000000000000000" pitchFamily="2" charset="2"/>
              </a:rPr>
              <a:t></a:t>
            </a:r>
            <a:r>
              <a:rPr lang="de-DE" sz="2200" dirty="0">
                <a:latin typeface="+mn-lt"/>
              </a:rPr>
              <a:t> </a:t>
            </a:r>
            <a:r>
              <a:rPr lang="de-DE" sz="2200" b="1" dirty="0">
                <a:latin typeface="+mn-lt"/>
              </a:rPr>
              <a:t>Hausaufgabenbetreuung durch Oberstufenschüler</a:t>
            </a:r>
          </a:p>
          <a:p>
            <a:r>
              <a:rPr lang="de-DE" sz="2200" dirty="0">
                <a:sym typeface="Wingdings" panose="05000000000000000000" pitchFamily="2" charset="2"/>
              </a:rPr>
              <a:t></a:t>
            </a:r>
            <a:r>
              <a:rPr lang="de-DE" sz="2200" dirty="0">
                <a:latin typeface="+mn-lt"/>
              </a:rPr>
              <a:t> 1. Schicht (13:30 Uhr bis 14:30 Uhr) und/oder </a:t>
            </a:r>
            <a:r>
              <a:rPr lang="de-DE" sz="2200" dirty="0">
                <a:sym typeface="Wingdings" panose="05000000000000000000" pitchFamily="2" charset="2"/>
              </a:rPr>
              <a:t> </a:t>
            </a:r>
            <a:r>
              <a:rPr lang="de-DE" sz="2200" dirty="0">
                <a:latin typeface="+mn-lt"/>
              </a:rPr>
              <a:t>2. Schicht (14:30 Uhr bis 15:30 Uhr)</a:t>
            </a:r>
          </a:p>
          <a:p>
            <a:endParaRPr lang="de-DE" sz="1200" dirty="0">
              <a:latin typeface="+mn-lt"/>
            </a:endParaRPr>
          </a:p>
          <a:p>
            <a:r>
              <a:rPr lang="de-DE" sz="2200" dirty="0">
                <a:sym typeface="Wingdings" panose="05000000000000000000" pitchFamily="2" charset="2"/>
              </a:rPr>
              <a:t></a:t>
            </a:r>
            <a:r>
              <a:rPr lang="de-DE" sz="2200" dirty="0">
                <a:latin typeface="+mn-lt"/>
              </a:rPr>
              <a:t> </a:t>
            </a:r>
            <a:r>
              <a:rPr lang="de-DE" sz="2200" b="1" dirty="0">
                <a:latin typeface="+mn-lt"/>
              </a:rPr>
              <a:t>Spielezimmer bei Frau Guzmán </a:t>
            </a:r>
            <a:r>
              <a:rPr lang="de-DE" sz="2200" dirty="0">
                <a:latin typeface="+mn-lt"/>
              </a:rPr>
              <a:t>(gemeinsame Aktivität oder individuell:</a:t>
            </a:r>
            <a:br>
              <a:rPr lang="de-DE" sz="2200" dirty="0">
                <a:latin typeface="+mn-lt"/>
              </a:rPr>
            </a:br>
            <a:r>
              <a:rPr lang="de-DE" sz="2200" dirty="0">
                <a:solidFill>
                  <a:schemeClr val="bg1"/>
                </a:solidFill>
                <a:sym typeface="Wingdings" panose="05000000000000000000" pitchFamily="2" charset="2"/>
              </a:rPr>
              <a:t></a:t>
            </a:r>
            <a:r>
              <a:rPr lang="de-DE" sz="2200" dirty="0">
                <a:sym typeface="Wingdings" panose="05000000000000000000" pitchFamily="2" charset="2"/>
              </a:rPr>
              <a:t> </a:t>
            </a:r>
            <a:r>
              <a:rPr lang="de-DE" sz="2200" dirty="0"/>
              <a:t>Tischtennis, Tischkicker</a:t>
            </a:r>
            <a:r>
              <a:rPr lang="de-DE" sz="2200" dirty="0">
                <a:latin typeface="+mn-lt"/>
              </a:rPr>
              <a:t>, Dart, Brettspiele, Malen, Basteln, u.v.m.)</a:t>
            </a:r>
          </a:p>
          <a:p>
            <a:endParaRPr lang="de-DE" sz="1200" dirty="0">
              <a:latin typeface="+mn-lt"/>
            </a:endParaRPr>
          </a:p>
          <a:p>
            <a:pPr marL="342900" indent="-342900">
              <a:buFont typeface="Wingdings" panose="05000000000000000000" pitchFamily="2" charset="2"/>
              <a:buChar char="¨"/>
            </a:pPr>
            <a:r>
              <a:rPr lang="de-DE" sz="2200" b="1" dirty="0">
                <a:latin typeface="+mn-lt"/>
              </a:rPr>
              <a:t>Nachmittagsunterricht </a:t>
            </a:r>
            <a:r>
              <a:rPr lang="de-DE" sz="2200" dirty="0">
                <a:latin typeface="+mn-lt"/>
              </a:rPr>
              <a:t>von ............. bis .............</a:t>
            </a:r>
          </a:p>
          <a:p>
            <a:pPr marL="342900" indent="-342900">
              <a:buFont typeface="Wingdings" panose="05000000000000000000" pitchFamily="2" charset="2"/>
              <a:buChar char="¨"/>
            </a:pPr>
            <a:endParaRPr lang="de-DE" sz="1200" b="1" dirty="0"/>
          </a:p>
          <a:p>
            <a:pPr marL="342900" indent="-342900">
              <a:buFont typeface="Wingdings" panose="05000000000000000000" pitchFamily="2" charset="2"/>
              <a:buChar char="¨"/>
            </a:pPr>
            <a:r>
              <a:rPr lang="de-DE" sz="2200" b="1" dirty="0">
                <a:latin typeface="+mn-lt"/>
              </a:rPr>
              <a:t>AG-Angebot:</a:t>
            </a:r>
          </a:p>
          <a:p>
            <a:pPr marL="342900" indent="-342900">
              <a:buFont typeface="Wingdings" panose="05000000000000000000" pitchFamily="2" charset="2"/>
              <a:buChar char="¨"/>
            </a:pPr>
            <a:endParaRPr lang="de-DE" sz="2200" b="1" dirty="0">
              <a:latin typeface="+mn-lt"/>
            </a:endParaRPr>
          </a:p>
        </p:txBody>
      </p:sp>
      <p:graphicFrame>
        <p:nvGraphicFramePr>
          <p:cNvPr id="2" name="Tabelle 2">
            <a:extLst>
              <a:ext uri="{FF2B5EF4-FFF2-40B4-BE49-F238E27FC236}">
                <a16:creationId xmlns:a16="http://schemas.microsoft.com/office/drawing/2014/main" id="{A0EBBC0D-185B-47AA-AA22-0CDFCB74AB27}"/>
              </a:ext>
            </a:extLst>
          </p:cNvPr>
          <p:cNvGraphicFramePr>
            <a:graphicFrameLocks noGrp="1"/>
          </p:cNvGraphicFramePr>
          <p:nvPr>
            <p:extLst>
              <p:ext uri="{D42A27DB-BD31-4B8C-83A1-F6EECF244321}">
                <p14:modId xmlns:p14="http://schemas.microsoft.com/office/powerpoint/2010/main" val="2473456035"/>
              </p:ext>
            </p:extLst>
          </p:nvPr>
        </p:nvGraphicFramePr>
        <p:xfrm>
          <a:off x="698958" y="5257783"/>
          <a:ext cx="10857736" cy="1097280"/>
        </p:xfrm>
        <a:graphic>
          <a:graphicData uri="http://schemas.openxmlformats.org/drawingml/2006/table">
            <a:tbl>
              <a:tblPr firstRow="1" bandRow="1">
                <a:tableStyleId>{2D5ABB26-0587-4C30-8999-92F81FD0307C}</a:tableStyleId>
              </a:tblPr>
              <a:tblGrid>
                <a:gridCol w="2495934">
                  <a:extLst>
                    <a:ext uri="{9D8B030D-6E8A-4147-A177-3AD203B41FA5}">
                      <a16:colId xmlns:a16="http://schemas.microsoft.com/office/drawing/2014/main" val="2546332424"/>
                    </a:ext>
                  </a:extLst>
                </a:gridCol>
                <a:gridCol w="1983036">
                  <a:extLst>
                    <a:ext uri="{9D8B030D-6E8A-4147-A177-3AD203B41FA5}">
                      <a16:colId xmlns:a16="http://schemas.microsoft.com/office/drawing/2014/main" val="1307775218"/>
                    </a:ext>
                  </a:extLst>
                </a:gridCol>
                <a:gridCol w="1894901">
                  <a:extLst>
                    <a:ext uri="{9D8B030D-6E8A-4147-A177-3AD203B41FA5}">
                      <a16:colId xmlns:a16="http://schemas.microsoft.com/office/drawing/2014/main" val="246143594"/>
                    </a:ext>
                  </a:extLst>
                </a:gridCol>
                <a:gridCol w="4483865">
                  <a:extLst>
                    <a:ext uri="{9D8B030D-6E8A-4147-A177-3AD203B41FA5}">
                      <a16:colId xmlns:a16="http://schemas.microsoft.com/office/drawing/2014/main" val="3289958929"/>
                    </a:ext>
                  </a:extLst>
                </a:gridCol>
              </a:tblGrid>
              <a:tr h="370840">
                <a:tc>
                  <a:txBody>
                    <a:bodyPr/>
                    <a:lstStyle/>
                    <a:p>
                      <a:pPr marL="285750" indent="-285750">
                        <a:buFont typeface="Wingdings" panose="05000000000000000000" pitchFamily="2" charset="2"/>
                        <a:buChar char="¨"/>
                      </a:pPr>
                      <a:r>
                        <a:rPr lang="de-DE" sz="2200" dirty="0">
                          <a:sym typeface="Wingdings" panose="05000000000000000000" pitchFamily="2" charset="2"/>
                        </a:rPr>
                        <a:t>Unterstufenchor</a:t>
                      </a:r>
                    </a:p>
                    <a:p>
                      <a:pPr marL="285750" indent="-285750">
                        <a:buFont typeface="Wingdings" panose="05000000000000000000" pitchFamily="2" charset="2"/>
                        <a:buChar char="¨"/>
                      </a:pPr>
                      <a:r>
                        <a:rPr lang="de-DE" sz="2200" dirty="0">
                          <a:sym typeface="Wingdings" panose="05000000000000000000" pitchFamily="2" charset="2"/>
                        </a:rPr>
                        <a:t>Concert Band</a:t>
                      </a:r>
                    </a:p>
                    <a:p>
                      <a:pPr marL="285750" indent="-285750">
                        <a:buFont typeface="Wingdings" panose="05000000000000000000" pitchFamily="2" charset="2"/>
                        <a:buChar char="¨"/>
                      </a:pPr>
                      <a:r>
                        <a:rPr lang="de-DE" sz="2200" dirty="0">
                          <a:sym typeface="Wingdings" panose="05000000000000000000" pitchFamily="2" charset="2"/>
                        </a:rPr>
                        <a:t>Orchester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2200" dirty="0">
                          <a:sym typeface="Wingdings" panose="05000000000000000000" pitchFamily="2" charset="2"/>
                        </a:rPr>
                        <a:t>Tüftel-AG</a:t>
                      </a:r>
                      <a:endParaRPr lang="de-DE" sz="2200" dirty="0"/>
                    </a:p>
                    <a:p>
                      <a:pPr marL="285750" indent="-285750">
                        <a:buFont typeface="Wingdings" panose="05000000000000000000" pitchFamily="2" charset="2"/>
                        <a:buChar char="¨"/>
                      </a:pPr>
                      <a:r>
                        <a:rPr lang="de-DE" sz="2200" dirty="0" err="1">
                          <a:sym typeface="Wingdings" panose="05000000000000000000" pitchFamily="2" charset="2"/>
                        </a:rPr>
                        <a:t>Schülersanis</a:t>
                      </a:r>
                      <a:endParaRPr lang="de-DE" sz="2200" dirty="0">
                        <a:sym typeface="Wingdings" panose="05000000000000000000" pitchFamily="2" charset="2"/>
                      </a:endParaRPr>
                    </a:p>
                    <a:p>
                      <a:pPr marL="285750" indent="-285750">
                        <a:buFont typeface="Wingdings" panose="05000000000000000000" pitchFamily="2" charset="2"/>
                        <a:buChar char="¨"/>
                      </a:pPr>
                      <a:r>
                        <a:rPr lang="de-DE" sz="2200" dirty="0">
                          <a:sym typeface="Wingdings" panose="05000000000000000000" pitchFamily="2" charset="2"/>
                        </a:rPr>
                        <a:t>Tanzen</a:t>
                      </a:r>
                    </a:p>
                  </a:txBody>
                  <a:tcPr/>
                </a:tc>
                <a:tc>
                  <a:txBody>
                    <a:bodyPr/>
                    <a:lstStyle/>
                    <a:p>
                      <a:pPr marL="285750" indent="-285750">
                        <a:buFont typeface="Wingdings" panose="05000000000000000000" pitchFamily="2" charset="2"/>
                        <a:buChar char="¨"/>
                      </a:pPr>
                      <a:r>
                        <a:rPr lang="de-DE" sz="2200" dirty="0">
                          <a:sym typeface="Wingdings" panose="05000000000000000000" pitchFamily="2" charset="2"/>
                        </a:rPr>
                        <a:t>Multisport</a:t>
                      </a:r>
                    </a:p>
                    <a:p>
                      <a:pPr marL="285750" indent="-285750">
                        <a:buFont typeface="Wingdings" panose="05000000000000000000" pitchFamily="2" charset="2"/>
                        <a:buChar char="¨"/>
                      </a:pPr>
                      <a:r>
                        <a:rPr lang="de-DE" sz="2200" dirty="0">
                          <a:sym typeface="Wingdings" panose="05000000000000000000" pitchFamily="2" charset="2"/>
                        </a:rPr>
                        <a:t>Fußball</a:t>
                      </a:r>
                      <a:endParaRPr lang="de-DE" sz="2200" dirty="0"/>
                    </a:p>
                    <a:p>
                      <a:pPr marL="285750" indent="-285750">
                        <a:buFont typeface="Wingdings" panose="05000000000000000000" pitchFamily="2" charset="2"/>
                        <a:buChar char="¨"/>
                      </a:pPr>
                      <a:r>
                        <a:rPr lang="de-DE" sz="2200" dirty="0">
                          <a:sym typeface="Wingdings" panose="05000000000000000000" pitchFamily="2" charset="2"/>
                        </a:rPr>
                        <a:t>Hockey</a:t>
                      </a:r>
                    </a:p>
                  </a:txBody>
                  <a:tcPr/>
                </a:tc>
                <a:tc>
                  <a:txBody>
                    <a:bodyPr/>
                    <a:lstStyle/>
                    <a:p>
                      <a:pPr marL="285750" indent="-285750">
                        <a:buFont typeface="Wingdings" panose="05000000000000000000" pitchFamily="2" charset="2"/>
                        <a:buChar char="¨"/>
                      </a:pPr>
                      <a:r>
                        <a:rPr lang="de-DE" sz="2200" dirty="0">
                          <a:sym typeface="Wingdings" panose="05000000000000000000" pitchFamily="2" charset="2"/>
                        </a:rPr>
                        <a:t>Trendsport</a:t>
                      </a:r>
                    </a:p>
                    <a:p>
                      <a:pPr marL="285750" indent="-285750">
                        <a:buFont typeface="Wingdings" panose="05000000000000000000" pitchFamily="2" charset="2"/>
                        <a:buChar char="¨"/>
                      </a:pPr>
                      <a:r>
                        <a:rPr lang="de-DE" sz="2200" dirty="0">
                          <a:sym typeface="Wingdings" panose="05000000000000000000" pitchFamily="2" charset="2"/>
                        </a:rPr>
                        <a:t>Klettern</a:t>
                      </a:r>
                    </a:p>
                    <a:p>
                      <a:pPr marL="285750" indent="-285750">
                        <a:buFont typeface="Wingdings" panose="05000000000000000000" pitchFamily="2" charset="2"/>
                        <a:buChar char="¨"/>
                      </a:pPr>
                      <a:r>
                        <a:rPr lang="de-DE" sz="2200" dirty="0">
                          <a:sym typeface="Wingdings" panose="05000000000000000000" pitchFamily="2" charset="2"/>
                        </a:rPr>
                        <a:t>Eine Welt</a:t>
                      </a:r>
                      <a:endParaRPr lang="de-DE" sz="2200" dirty="0"/>
                    </a:p>
                  </a:txBody>
                  <a:tcPr/>
                </a:tc>
                <a:extLst>
                  <a:ext uri="{0D108BD9-81ED-4DB2-BD59-A6C34878D82A}">
                    <a16:rowId xmlns:a16="http://schemas.microsoft.com/office/drawing/2014/main" val="1406447540"/>
                  </a:ext>
                </a:extLst>
              </a:tr>
            </a:tbl>
          </a:graphicData>
        </a:graphic>
      </p:graphicFrame>
      <p:sp>
        <p:nvSpPr>
          <p:cNvPr id="7" name="Ellipse 6">
            <a:extLst>
              <a:ext uri="{FF2B5EF4-FFF2-40B4-BE49-F238E27FC236}">
                <a16:creationId xmlns:a16="http://schemas.microsoft.com/office/drawing/2014/main" id="{918CF583-473F-4B2D-A7B1-088EE765ED83}"/>
              </a:ext>
            </a:extLst>
          </p:cNvPr>
          <p:cNvSpPr>
            <a:spLocks noChangeAspect="1"/>
          </p:cNvSpPr>
          <p:nvPr/>
        </p:nvSpPr>
        <p:spPr>
          <a:xfrm>
            <a:off x="8975319" y="3691063"/>
            <a:ext cx="2664000" cy="2664000"/>
          </a:xfrm>
          <a:prstGeom prst="ellipse">
            <a:avLst/>
          </a:prstGeom>
          <a:solidFill>
            <a:srgbClr val="ABC5D5"/>
          </a:solidFill>
          <a:ln w="28575">
            <a:solidFill>
              <a:srgbClr val="2E6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a:p>
            <a:pPr algn="ctr"/>
            <a:r>
              <a:rPr lang="de-DE" sz="2200" dirty="0">
                <a:solidFill>
                  <a:schemeClr val="tx1"/>
                </a:solidFill>
              </a:rPr>
              <a:t>Die Ganztags-betreuung (Mo, Di, Do) ist freiwillig und kostenlos.</a:t>
            </a:r>
          </a:p>
        </p:txBody>
      </p:sp>
    </p:spTree>
    <p:extLst>
      <p:ext uri="{BB962C8B-B14F-4D97-AF65-F5344CB8AC3E}">
        <p14:creationId xmlns:p14="http://schemas.microsoft.com/office/powerpoint/2010/main" val="44770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Basiskurs Medienbildung in Klasse 5</a:t>
            </a:r>
          </a:p>
        </p:txBody>
      </p:sp>
      <p:sp>
        <p:nvSpPr>
          <p:cNvPr id="5" name="Textfeld 4">
            <a:extLst>
              <a:ext uri="{FF2B5EF4-FFF2-40B4-BE49-F238E27FC236}">
                <a16:creationId xmlns:a16="http://schemas.microsoft.com/office/drawing/2014/main" id="{5274644D-E64C-41EC-A664-4C43B3090E8A}"/>
              </a:ext>
            </a:extLst>
          </p:cNvPr>
          <p:cNvSpPr txBox="1"/>
          <p:nvPr/>
        </p:nvSpPr>
        <p:spPr>
          <a:xfrm>
            <a:off x="371818" y="1315970"/>
            <a:ext cx="11239959" cy="5293757"/>
          </a:xfrm>
          <a:prstGeom prst="rect">
            <a:avLst/>
          </a:prstGeom>
          <a:noFill/>
        </p:spPr>
        <p:txBody>
          <a:bodyPr wrap="square">
            <a:spAutoFit/>
          </a:bodyPr>
          <a:lstStyle/>
          <a:p>
            <a:r>
              <a:rPr lang="de-DE" sz="2200" b="1" dirty="0"/>
              <a:t>Organisation:</a:t>
            </a:r>
          </a:p>
          <a:p>
            <a:endParaRPr lang="de-DE" sz="1000" b="1" dirty="0"/>
          </a:p>
          <a:p>
            <a:r>
              <a:rPr lang="de-DE" sz="2200" dirty="0"/>
              <a:t>regelmäßige Medienbildung wöchentlich 1 Stunde über das Schuljahr hinweg für mehr Nachhaltigkeit </a:t>
            </a:r>
            <a:r>
              <a:rPr lang="de-DE" sz="2200" dirty="0">
                <a:sym typeface="Wingdings 3" panose="05040102010807070707" pitchFamily="18" charset="2"/>
              </a:rPr>
              <a:t> </a:t>
            </a:r>
            <a:r>
              <a:rPr lang="de-DE" sz="2200" dirty="0"/>
              <a:t>Medienpass am Jahresende</a:t>
            </a:r>
          </a:p>
          <a:p>
            <a:endParaRPr lang="de-DE" sz="2200" dirty="0">
              <a:sym typeface="Wingdings" panose="05000000000000000000" pitchFamily="2" charset="2"/>
            </a:endParaRPr>
          </a:p>
          <a:p>
            <a:r>
              <a:rPr lang="de-DE" sz="2200" b="1" dirty="0"/>
              <a:t>Leitperspektive:</a:t>
            </a:r>
          </a:p>
          <a:p>
            <a:endParaRPr lang="de-DE" sz="1000" b="1" dirty="0"/>
          </a:p>
          <a:p>
            <a:r>
              <a:rPr lang="de-DE" sz="2200" dirty="0"/>
              <a:t>sinnvolle, reflektierte und verantwortungsbewusste Nutzung der Medien, überlegte Auswahl aus der Medienvielfalt in Schule und Alltag</a:t>
            </a:r>
          </a:p>
          <a:p>
            <a:endParaRPr lang="de-DE" sz="2200" dirty="0">
              <a:sym typeface="Wingdings" panose="05000000000000000000" pitchFamily="2" charset="2"/>
            </a:endParaRPr>
          </a:p>
          <a:p>
            <a:r>
              <a:rPr lang="de-DE" sz="2200" b="1" dirty="0"/>
              <a:t>Grundlegende Themen:</a:t>
            </a:r>
          </a:p>
          <a:p>
            <a:endParaRPr lang="de-DE" sz="1000" b="1" dirty="0"/>
          </a:p>
          <a:p>
            <a:pPr marL="342900" indent="-342900">
              <a:buFont typeface="Symbol" panose="05050102010706020507" pitchFamily="18" charset="2"/>
              <a:buChar char="-"/>
            </a:pPr>
            <a:r>
              <a:rPr lang="de-DE" sz="2200" dirty="0"/>
              <a:t>Untersuchung des eigenen Medienverhaltens</a:t>
            </a:r>
          </a:p>
          <a:p>
            <a:pPr marL="342900" indent="-342900">
              <a:buFont typeface="Symbol" panose="05050102010706020507" pitchFamily="18" charset="2"/>
              <a:buChar char="-"/>
            </a:pPr>
            <a:r>
              <a:rPr lang="de-DE" sz="2200" dirty="0"/>
              <a:t>Umgang mit Programmen, z.B. zur Textverarbeitung</a:t>
            </a:r>
          </a:p>
          <a:p>
            <a:pPr marL="342900" indent="-342900">
              <a:buFont typeface="Symbol" panose="05050102010706020507" pitchFamily="18" charset="2"/>
              <a:buChar char="-"/>
            </a:pPr>
            <a:r>
              <a:rPr lang="de-DE" sz="2200" dirty="0"/>
              <a:t>Recherche im Internet, Verwendung von Suchmaschinen</a:t>
            </a:r>
          </a:p>
          <a:p>
            <a:pPr marL="342900" indent="-342900">
              <a:buFont typeface="Symbol" panose="05050102010706020507" pitchFamily="18" charset="2"/>
              <a:buChar char="-"/>
            </a:pPr>
            <a:r>
              <a:rPr lang="de-DE" sz="2200" dirty="0"/>
              <a:t>Mediengestaltung, z.B. Steckbriefe für das Klassenzimmer, Plakate</a:t>
            </a:r>
          </a:p>
          <a:p>
            <a:pPr marL="342900" indent="-342900">
              <a:buFont typeface="Symbol" panose="05050102010706020507" pitchFamily="18" charset="2"/>
              <a:buChar char="-"/>
            </a:pPr>
            <a:r>
              <a:rPr lang="de-DE" sz="2200" dirty="0"/>
              <a:t>Kommunikation im Netz, Kooperation durch Datenaustausch</a:t>
            </a:r>
          </a:p>
        </p:txBody>
      </p:sp>
    </p:spTree>
    <p:extLst>
      <p:ext uri="{BB962C8B-B14F-4D97-AF65-F5344CB8AC3E}">
        <p14:creationId xmlns:p14="http://schemas.microsoft.com/office/powerpoint/2010/main" val="228995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A49291-043D-458A-A3E2-4439A3011222}"/>
              </a:ext>
            </a:extLst>
          </p:cNvPr>
          <p:cNvSpPr/>
          <p:nvPr/>
        </p:nvSpPr>
        <p:spPr>
          <a:xfrm>
            <a:off x="1" y="0"/>
            <a:ext cx="12192000" cy="985652"/>
          </a:xfrm>
          <a:prstGeom prst="rect">
            <a:avLst/>
          </a:prstGeom>
          <a:solidFill>
            <a:srgbClr val="2E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022CFAD-0A3B-4363-8C93-BE5708541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087" b="29295"/>
          <a:stretch/>
        </p:blipFill>
        <p:spPr>
          <a:xfrm>
            <a:off x="10014913" y="83500"/>
            <a:ext cx="2015506" cy="818651"/>
          </a:xfrm>
          <a:prstGeom prst="rect">
            <a:avLst/>
          </a:prstGeom>
        </p:spPr>
      </p:pic>
      <p:sp>
        <p:nvSpPr>
          <p:cNvPr id="11" name="Textfeld 10">
            <a:extLst>
              <a:ext uri="{FF2B5EF4-FFF2-40B4-BE49-F238E27FC236}">
                <a16:creationId xmlns:a16="http://schemas.microsoft.com/office/drawing/2014/main" id="{5B3393BA-A0B8-4C00-96C8-39149DB37E07}"/>
              </a:ext>
            </a:extLst>
          </p:cNvPr>
          <p:cNvSpPr txBox="1"/>
          <p:nvPr/>
        </p:nvSpPr>
        <p:spPr>
          <a:xfrm>
            <a:off x="187287" y="220337"/>
            <a:ext cx="9776214" cy="523220"/>
          </a:xfrm>
          <a:prstGeom prst="rect">
            <a:avLst/>
          </a:prstGeom>
          <a:noFill/>
        </p:spPr>
        <p:txBody>
          <a:bodyPr wrap="square" rtlCol="0">
            <a:spAutoFit/>
          </a:bodyPr>
          <a:lstStyle/>
          <a:p>
            <a:r>
              <a:rPr lang="de-DE" sz="2800" b="1" dirty="0">
                <a:solidFill>
                  <a:schemeClr val="bg1"/>
                </a:solidFill>
                <a:latin typeface="Raleway" panose="020B0003030101060003" pitchFamily="34" charset="0"/>
              </a:rPr>
              <a:t>Förderangebot</a:t>
            </a:r>
          </a:p>
        </p:txBody>
      </p:sp>
      <p:sp>
        <p:nvSpPr>
          <p:cNvPr id="2" name="Textfeld 1">
            <a:extLst>
              <a:ext uri="{FF2B5EF4-FFF2-40B4-BE49-F238E27FC236}">
                <a16:creationId xmlns:a16="http://schemas.microsoft.com/office/drawing/2014/main" id="{49EE8AD4-0D7C-49BA-AEA1-9AD30E5AD093}"/>
              </a:ext>
            </a:extLst>
          </p:cNvPr>
          <p:cNvSpPr txBox="1"/>
          <p:nvPr/>
        </p:nvSpPr>
        <p:spPr>
          <a:xfrm>
            <a:off x="286439" y="1222872"/>
            <a:ext cx="11578727" cy="5663089"/>
          </a:xfrm>
          <a:prstGeom prst="rect">
            <a:avLst/>
          </a:prstGeom>
          <a:noFill/>
        </p:spPr>
        <p:txBody>
          <a:bodyPr wrap="square" rtlCol="0">
            <a:spAutoFit/>
          </a:bodyPr>
          <a:lstStyle/>
          <a:p>
            <a:r>
              <a:rPr lang="de-DE" sz="2200" dirty="0"/>
              <a:t>Schwerpunkt ist die </a:t>
            </a:r>
            <a:r>
              <a:rPr lang="de-DE" sz="2200" b="1" dirty="0"/>
              <a:t>Förderung vielfältiger Talente </a:t>
            </a:r>
            <a:r>
              <a:rPr lang="de-DE" sz="2200" dirty="0"/>
              <a:t>unserer Schülerinnen und Schüler </a:t>
            </a:r>
            <a:r>
              <a:rPr lang="de-DE" sz="2200" b="1" dirty="0"/>
              <a:t>über den regulären Unterricht hinaus</a:t>
            </a:r>
            <a:r>
              <a:rPr lang="de-DE" sz="2200" dirty="0"/>
              <a:t>:</a:t>
            </a:r>
          </a:p>
          <a:p>
            <a:endParaRPr lang="de-DE" sz="1000" dirty="0"/>
          </a:p>
          <a:p>
            <a:pPr marL="285750" indent="-285750">
              <a:buFont typeface="Symbol" panose="05050102010706020507" pitchFamily="18" charset="2"/>
              <a:buChar char="-"/>
            </a:pPr>
            <a:r>
              <a:rPr lang="de-DE" sz="2200" dirty="0"/>
              <a:t>AG-Angebot (Musik, Theater, Kunst, Sport, MINT, soziale Bereiche….)</a:t>
            </a:r>
          </a:p>
          <a:p>
            <a:pPr marL="285750" indent="-285750">
              <a:buFont typeface="Symbol" panose="05050102010706020507" pitchFamily="18" charset="2"/>
              <a:buChar char="-"/>
            </a:pPr>
            <a:r>
              <a:rPr lang="de-DE" sz="2200" dirty="0"/>
              <a:t>zahlreiche selbstorganisierte SMV-Gremien</a:t>
            </a:r>
          </a:p>
          <a:p>
            <a:pPr marL="285750" indent="-285750">
              <a:buFont typeface="Symbol" panose="05050102010706020507" pitchFamily="18" charset="2"/>
              <a:buChar char="-"/>
            </a:pPr>
            <a:r>
              <a:rPr lang="de-DE" sz="2200" dirty="0"/>
              <a:t>MINT-Angebote wie "</a:t>
            </a:r>
            <a:r>
              <a:rPr lang="de-DE" sz="2200" dirty="0" err="1"/>
              <a:t>Girls'Day</a:t>
            </a:r>
            <a:r>
              <a:rPr lang="de-DE" sz="2200" dirty="0"/>
              <a:t> Akademie" für Schülerinnen der Mittelstufe, Informatik, Tüfteln</a:t>
            </a:r>
          </a:p>
          <a:p>
            <a:pPr marL="285750" indent="-285750">
              <a:buFont typeface="Symbol" panose="05050102010706020507" pitchFamily="18" charset="2"/>
              <a:buChar char="-"/>
            </a:pPr>
            <a:r>
              <a:rPr lang="de-DE" sz="2200" dirty="0"/>
              <a:t>Schülerfirma und Darstellendes Spiel als Seminarkurse in der Kursstufe</a:t>
            </a:r>
          </a:p>
          <a:p>
            <a:pPr marL="285750" indent="-285750">
              <a:buFont typeface="Symbol" panose="05050102010706020507" pitchFamily="18" charset="2"/>
              <a:buChar char="-"/>
            </a:pPr>
            <a:r>
              <a:rPr lang="de-DE" sz="2200" dirty="0"/>
              <a:t>Veranstaltungen und außerunterrichtliche Projekte, in denen verschiedene Interessensbereiche wie z. B. Musik, Darstellendes Spiel und Technik zusammengeführt werden (z.B. Musicals, Veranstaltung zum 9. November in der deutschen Geschichte, Teilnahme an „HN zeigt Gesicht“, Stolpersteinverlegungen, Zeitzeugenberichte, Sporttag, Sponsorenlauf etc. )</a:t>
            </a:r>
          </a:p>
          <a:p>
            <a:pPr marL="285750" indent="-285750">
              <a:buFont typeface="Symbol" panose="05050102010706020507" pitchFamily="18" charset="2"/>
              <a:buChar char="-"/>
            </a:pPr>
            <a:endParaRPr lang="de-DE" sz="2200" dirty="0"/>
          </a:p>
          <a:p>
            <a:r>
              <a:rPr lang="de-DE" sz="2200" b="1" dirty="0"/>
              <a:t>Förderung des Übergangs ans Gymnasium </a:t>
            </a:r>
            <a:r>
              <a:rPr lang="de-DE" sz="2200" dirty="0"/>
              <a:t>(siehe auch die Informationen zum Übergangskonzept):</a:t>
            </a:r>
          </a:p>
          <a:p>
            <a:pPr marL="342900" indent="-342900">
              <a:buFont typeface="Symbol" panose="05050102010706020507" pitchFamily="18" charset="2"/>
              <a:buChar char="-"/>
            </a:pPr>
            <a:r>
              <a:rPr lang="de-DE" sz="2200" dirty="0"/>
              <a:t>Methodentag Lernen </a:t>
            </a:r>
            <a:r>
              <a:rPr lang="de-DE" sz="2200" dirty="0" err="1"/>
              <a:t>lernen</a:t>
            </a:r>
            <a:r>
              <a:rPr lang="de-DE" sz="2200" dirty="0"/>
              <a:t> in Klasse 5 (neu!)</a:t>
            </a:r>
          </a:p>
          <a:p>
            <a:pPr marL="342900" indent="-342900">
              <a:buFont typeface="Symbol" panose="05050102010706020507" pitchFamily="18" charset="2"/>
              <a:buChar char="-"/>
            </a:pPr>
            <a:r>
              <a:rPr lang="de-DE" sz="2200" dirty="0"/>
              <a:t>Leseförderung</a:t>
            </a:r>
          </a:p>
          <a:p>
            <a:pPr marL="342900" indent="-342900">
              <a:buFont typeface="Symbol" panose="05050102010706020507" pitchFamily="18" charset="2"/>
              <a:buChar char="-"/>
            </a:pPr>
            <a:r>
              <a:rPr lang="de-DE" sz="2200" dirty="0"/>
              <a:t>Förderkurse bei vorübergehenden Problemen in einem Kernfach (D, M, E / Kl. 5-7)</a:t>
            </a:r>
          </a:p>
          <a:p>
            <a:pPr marL="342900" indent="-342900">
              <a:buFont typeface="Symbol" panose="05050102010706020507" pitchFamily="18" charset="2"/>
              <a:buChar char="-"/>
            </a:pPr>
            <a:r>
              <a:rPr lang="de-DE" sz="2200" dirty="0"/>
              <a:t>tägliche Hausaufgabenbetreuung durch geschulte Oberstufenschülerinnen und -schüler</a:t>
            </a:r>
          </a:p>
        </p:txBody>
      </p:sp>
    </p:spTree>
    <p:extLst>
      <p:ext uri="{BB962C8B-B14F-4D97-AF65-F5344CB8AC3E}">
        <p14:creationId xmlns:p14="http://schemas.microsoft.com/office/powerpoint/2010/main" val="19547818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1493</Words>
  <Application>Microsoft Office PowerPoint</Application>
  <PresentationFormat>Breitbild</PresentationFormat>
  <Paragraphs>283</Paragraphs>
  <Slides>20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Arial</vt:lpstr>
      <vt:lpstr>Calibri</vt:lpstr>
      <vt:lpstr>Calibri Light</vt:lpstr>
      <vt:lpstr>Raleway</vt:lpstr>
      <vt:lpstr>Symbol</vt:lpstr>
      <vt:lpstr>Webdings</vt:lpstr>
      <vt:lpstr>Wingdings</vt:lpstr>
      <vt:lpstr>Wingdings 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 Müller</dc:creator>
  <cp:lastModifiedBy>sl</cp:lastModifiedBy>
  <cp:revision>121</cp:revision>
  <dcterms:created xsi:type="dcterms:W3CDTF">2020-12-08T19:44:16Z</dcterms:created>
  <dcterms:modified xsi:type="dcterms:W3CDTF">2023-01-20T10:46:59Z</dcterms:modified>
</cp:coreProperties>
</file>